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30"/>
  </p:notesMasterIdLst>
  <p:handoutMasterIdLst>
    <p:handoutMasterId r:id="rId31"/>
  </p:handoutMasterIdLst>
  <p:sldIdLst>
    <p:sldId id="256" r:id="rId5"/>
    <p:sldId id="300" r:id="rId6"/>
    <p:sldId id="262" r:id="rId7"/>
    <p:sldId id="285" r:id="rId8"/>
    <p:sldId id="289" r:id="rId9"/>
    <p:sldId id="292" r:id="rId10"/>
    <p:sldId id="298" r:id="rId11"/>
    <p:sldId id="302" r:id="rId12"/>
    <p:sldId id="265" r:id="rId13"/>
    <p:sldId id="263" r:id="rId14"/>
    <p:sldId id="293" r:id="rId15"/>
    <p:sldId id="294" r:id="rId16"/>
    <p:sldId id="295" r:id="rId17"/>
    <p:sldId id="296" r:id="rId18"/>
    <p:sldId id="288" r:id="rId19"/>
    <p:sldId id="267" r:id="rId20"/>
    <p:sldId id="268" r:id="rId21"/>
    <p:sldId id="272" r:id="rId22"/>
    <p:sldId id="275" r:id="rId23"/>
    <p:sldId id="278" r:id="rId24"/>
    <p:sldId id="279" r:id="rId25"/>
    <p:sldId id="280" r:id="rId26"/>
    <p:sldId id="281" r:id="rId27"/>
    <p:sldId id="303" r:id="rId28"/>
    <p:sldId id="29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4242"/>
    <a:srgbClr val="E97171"/>
    <a:srgbClr val="ED6DDE"/>
    <a:srgbClr val="E537C4"/>
    <a:srgbClr val="884A9D"/>
    <a:srgbClr val="F2C568"/>
    <a:srgbClr val="D5EA6C"/>
    <a:srgbClr val="DDE87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82" d="100"/>
          <a:sy n="82" d="100"/>
        </p:scale>
        <p:origin x="725" y="50"/>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C6224-517D-42A7-8234-CA14932C3AF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6AF3669-2978-4751-BCD6-113EA7A86A09}">
      <dgm:prSet/>
      <dgm:spPr/>
      <dgm:t>
        <a:bodyPr/>
        <a:lstStyle/>
        <a:p>
          <a:r>
            <a:rPr lang="en-US"/>
            <a:t>Machine to machine communication</a:t>
          </a:r>
        </a:p>
      </dgm:t>
    </dgm:pt>
    <dgm:pt modelId="{2A01BF1F-5DB8-4C36-9875-601C238306BB}" type="parTrans" cxnId="{45D81222-8644-447B-815D-D7FBE615F9C2}">
      <dgm:prSet/>
      <dgm:spPr/>
      <dgm:t>
        <a:bodyPr/>
        <a:lstStyle/>
        <a:p>
          <a:endParaRPr lang="en-US"/>
        </a:p>
      </dgm:t>
    </dgm:pt>
    <dgm:pt modelId="{7757B6BA-3A5E-4BB2-82E4-F54D43F33B20}" type="sibTrans" cxnId="{45D81222-8644-447B-815D-D7FBE615F9C2}">
      <dgm:prSet/>
      <dgm:spPr/>
      <dgm:t>
        <a:bodyPr/>
        <a:lstStyle/>
        <a:p>
          <a:endParaRPr lang="en-US"/>
        </a:p>
      </dgm:t>
    </dgm:pt>
    <dgm:pt modelId="{676D0432-00BD-45EA-A6B8-6E24D90AB2FB}">
      <dgm:prSet/>
      <dgm:spPr/>
      <dgm:t>
        <a:bodyPr/>
        <a:lstStyle/>
        <a:p>
          <a:pPr algn="ctr"/>
          <a:r>
            <a:rPr lang="en-US" dirty="0"/>
            <a:t>Low Bandwidth, Real-time</a:t>
          </a:r>
        </a:p>
      </dgm:t>
    </dgm:pt>
    <dgm:pt modelId="{A0E71EE8-935C-4F18-85A9-E46612658AD6}" type="parTrans" cxnId="{B8DA42D0-3341-4B6D-AC33-B31CDAB164C3}">
      <dgm:prSet/>
      <dgm:spPr/>
      <dgm:t>
        <a:bodyPr/>
        <a:lstStyle/>
        <a:p>
          <a:endParaRPr lang="en-US"/>
        </a:p>
      </dgm:t>
    </dgm:pt>
    <dgm:pt modelId="{A393FB7F-B5AC-4324-BFC1-1715D9CAFE54}" type="sibTrans" cxnId="{B8DA42D0-3341-4B6D-AC33-B31CDAB164C3}">
      <dgm:prSet/>
      <dgm:spPr/>
      <dgm:t>
        <a:bodyPr/>
        <a:lstStyle/>
        <a:p>
          <a:endParaRPr lang="en-US"/>
        </a:p>
      </dgm:t>
    </dgm:pt>
    <dgm:pt modelId="{0D99ED81-5870-4B5F-9C98-8CC1391647E2}">
      <dgm:prSet/>
      <dgm:spPr/>
      <dgm:t>
        <a:bodyPr/>
        <a:lstStyle/>
        <a:p>
          <a:pPr algn="l"/>
          <a:r>
            <a:rPr lang="en-US" dirty="0"/>
            <a:t>Risks: Human Safety, Property Safety</a:t>
          </a:r>
        </a:p>
      </dgm:t>
    </dgm:pt>
    <dgm:pt modelId="{EBA550F3-5123-4206-842F-AB3D53910267}" type="parTrans" cxnId="{320C45DC-730A-4CC4-A2F9-9AD55DA35DCE}">
      <dgm:prSet/>
      <dgm:spPr/>
      <dgm:t>
        <a:bodyPr/>
        <a:lstStyle/>
        <a:p>
          <a:endParaRPr lang="en-US"/>
        </a:p>
      </dgm:t>
    </dgm:pt>
    <dgm:pt modelId="{06186CCB-4949-4FCC-A6C9-33282D31EC6B}" type="sibTrans" cxnId="{320C45DC-730A-4CC4-A2F9-9AD55DA35DCE}">
      <dgm:prSet/>
      <dgm:spPr/>
      <dgm:t>
        <a:bodyPr/>
        <a:lstStyle/>
        <a:p>
          <a:endParaRPr lang="en-US"/>
        </a:p>
      </dgm:t>
    </dgm:pt>
    <dgm:pt modelId="{01E7877E-D134-45D2-A3F3-CD16777C1928}">
      <dgm:prSet/>
      <dgm:spPr/>
      <dgm:t>
        <a:bodyPr/>
        <a:lstStyle/>
        <a:p>
          <a:pPr algn="l"/>
          <a:r>
            <a:rPr lang="en-US" dirty="0"/>
            <a:t>Priority: Control, Availability</a:t>
          </a:r>
        </a:p>
      </dgm:t>
    </dgm:pt>
    <dgm:pt modelId="{7182E9D4-95FD-46C5-8710-3639470EDAD5}" type="parTrans" cxnId="{3DA694C7-0AF1-4886-A3F7-D95995212A1B}">
      <dgm:prSet/>
      <dgm:spPr/>
      <dgm:t>
        <a:bodyPr/>
        <a:lstStyle/>
        <a:p>
          <a:endParaRPr lang="en-US"/>
        </a:p>
      </dgm:t>
    </dgm:pt>
    <dgm:pt modelId="{ABEE694A-AAAD-4D6E-91B3-A3225CB58767}" type="sibTrans" cxnId="{3DA694C7-0AF1-4886-A3F7-D95995212A1B}">
      <dgm:prSet/>
      <dgm:spPr/>
      <dgm:t>
        <a:bodyPr/>
        <a:lstStyle/>
        <a:p>
          <a:endParaRPr lang="en-US"/>
        </a:p>
      </dgm:t>
    </dgm:pt>
    <dgm:pt modelId="{2CB74DEE-9105-4ACF-A890-EBB4B9A9F19C}">
      <dgm:prSet/>
      <dgm:spPr/>
      <dgm:t>
        <a:bodyPr/>
        <a:lstStyle/>
        <a:p>
          <a:r>
            <a:rPr lang="en-US"/>
            <a:t>Predictable Device Behavior</a:t>
          </a:r>
        </a:p>
      </dgm:t>
    </dgm:pt>
    <dgm:pt modelId="{0C7E26C2-9DD3-4749-8F76-DE4AADB60B11}" type="parTrans" cxnId="{D322EB53-D75D-4D15-AF86-87EA57559A8D}">
      <dgm:prSet/>
      <dgm:spPr/>
      <dgm:t>
        <a:bodyPr/>
        <a:lstStyle/>
        <a:p>
          <a:endParaRPr lang="en-US"/>
        </a:p>
      </dgm:t>
    </dgm:pt>
    <dgm:pt modelId="{E3B67416-B2DD-45F0-9999-663D1AA25558}" type="sibTrans" cxnId="{D322EB53-D75D-4D15-AF86-87EA57559A8D}">
      <dgm:prSet/>
      <dgm:spPr/>
      <dgm:t>
        <a:bodyPr/>
        <a:lstStyle/>
        <a:p>
          <a:endParaRPr lang="en-US"/>
        </a:p>
      </dgm:t>
    </dgm:pt>
    <dgm:pt modelId="{92B61267-82F6-4603-84DE-D9493541B4E3}" type="pres">
      <dgm:prSet presAssocID="{F3FC6224-517D-42A7-8234-CA14932C3AFA}" presName="linearFlow" presStyleCnt="0">
        <dgm:presLayoutVars>
          <dgm:dir/>
          <dgm:resizeHandles val="exact"/>
        </dgm:presLayoutVars>
      </dgm:prSet>
      <dgm:spPr/>
    </dgm:pt>
    <dgm:pt modelId="{5CC93083-CE5E-4BBC-900A-B072D45728DE}" type="pres">
      <dgm:prSet presAssocID="{E6AF3669-2978-4751-BCD6-113EA7A86A09}" presName="composite" presStyleCnt="0"/>
      <dgm:spPr/>
    </dgm:pt>
    <dgm:pt modelId="{D5B22165-3802-475E-87D7-BF34E99ACA31}" type="pres">
      <dgm:prSet presAssocID="{E6AF3669-2978-4751-BCD6-113EA7A86A09}" presName="imgShp" presStyleLbl="fgImgPlace1" presStyleIdx="0" presStyleCnt="5" custLinFactNeighborX="-46040" custLinFactNeighborY="-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Gears"/>
        </a:ext>
      </dgm:extLst>
    </dgm:pt>
    <dgm:pt modelId="{45FE5494-936B-46C3-810B-435DBDDFAAEC}" type="pres">
      <dgm:prSet presAssocID="{E6AF3669-2978-4751-BCD6-113EA7A86A09}" presName="txShp" presStyleLbl="node1" presStyleIdx="0" presStyleCnt="5">
        <dgm:presLayoutVars>
          <dgm:bulletEnabled val="1"/>
        </dgm:presLayoutVars>
      </dgm:prSet>
      <dgm:spPr/>
    </dgm:pt>
    <dgm:pt modelId="{803D7FFF-9885-49B5-AE4D-7BABF9B0C689}" type="pres">
      <dgm:prSet presAssocID="{7757B6BA-3A5E-4BB2-82E4-F54D43F33B20}" presName="spacing" presStyleCnt="0"/>
      <dgm:spPr/>
    </dgm:pt>
    <dgm:pt modelId="{32D586FD-BE46-47D2-8572-E6B18538ED78}" type="pres">
      <dgm:prSet presAssocID="{676D0432-00BD-45EA-A6B8-6E24D90AB2FB}" presName="composite" presStyleCnt="0"/>
      <dgm:spPr/>
    </dgm:pt>
    <dgm:pt modelId="{31494698-E71B-48EA-863E-2AF2DEF9DA9F}" type="pres">
      <dgm:prSet presAssocID="{676D0432-00BD-45EA-A6B8-6E24D90AB2FB}" presName="imgShp" presStyleLbl="fgImgPlace1" presStyleIdx="1" presStyleCnt="5" custLinFactNeighborX="-47627" custLinFactNeighborY="-158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Stopwatch"/>
        </a:ext>
      </dgm:extLst>
    </dgm:pt>
    <dgm:pt modelId="{0D531082-2B14-450E-BD96-66BCDF3E708F}" type="pres">
      <dgm:prSet presAssocID="{676D0432-00BD-45EA-A6B8-6E24D90AB2FB}" presName="txShp" presStyleLbl="node1" presStyleIdx="1" presStyleCnt="5">
        <dgm:presLayoutVars>
          <dgm:bulletEnabled val="1"/>
        </dgm:presLayoutVars>
      </dgm:prSet>
      <dgm:spPr/>
    </dgm:pt>
    <dgm:pt modelId="{3D16C29F-4F4E-4C4E-8C24-5AEB31312930}" type="pres">
      <dgm:prSet presAssocID="{A393FB7F-B5AC-4324-BFC1-1715D9CAFE54}" presName="spacing" presStyleCnt="0"/>
      <dgm:spPr/>
    </dgm:pt>
    <dgm:pt modelId="{9A697770-6852-48AE-98E7-F1FDEAF1778B}" type="pres">
      <dgm:prSet presAssocID="{0D99ED81-5870-4B5F-9C98-8CC1391647E2}" presName="composite" presStyleCnt="0"/>
      <dgm:spPr/>
    </dgm:pt>
    <dgm:pt modelId="{5CA5518A-3EFA-497C-B30B-1DB7F24958A0}" type="pres">
      <dgm:prSet presAssocID="{0D99ED81-5870-4B5F-9C98-8CC1391647E2}" presName="imgShp" presStyleLbl="fgImgPlace1" presStyleIdx="2" presStyleCnt="5" custLinFactNeighborX="-4445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Slippery"/>
        </a:ext>
      </dgm:extLst>
    </dgm:pt>
    <dgm:pt modelId="{0BF5DCE2-24D7-4B99-A0C8-C2F70130FFBF}" type="pres">
      <dgm:prSet presAssocID="{0D99ED81-5870-4B5F-9C98-8CC1391647E2}" presName="txShp" presStyleLbl="node1" presStyleIdx="2" presStyleCnt="5">
        <dgm:presLayoutVars>
          <dgm:bulletEnabled val="1"/>
        </dgm:presLayoutVars>
      </dgm:prSet>
      <dgm:spPr/>
    </dgm:pt>
    <dgm:pt modelId="{115CE59F-B4E7-4CE0-A3B8-7D79098E36AC}" type="pres">
      <dgm:prSet presAssocID="{06186CCB-4949-4FCC-A6C9-33282D31EC6B}" presName="spacing" presStyleCnt="0"/>
      <dgm:spPr/>
    </dgm:pt>
    <dgm:pt modelId="{15892EB5-26CD-47BD-B329-BD983ED2B794}" type="pres">
      <dgm:prSet presAssocID="{01E7877E-D134-45D2-A3F3-CD16777C1928}" presName="composite" presStyleCnt="0"/>
      <dgm:spPr/>
    </dgm:pt>
    <dgm:pt modelId="{07F04E3F-009A-4629-8646-6285A83145FC}" type="pres">
      <dgm:prSet presAssocID="{01E7877E-D134-45D2-A3F3-CD16777C1928}" presName="imgShp" presStyleLbl="fgImgPlace1" presStyleIdx="3" presStyleCnt="5" custLinFactNeighborX="-42864" custLinFactNeighborY="-158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Robot"/>
        </a:ext>
      </dgm:extLst>
    </dgm:pt>
    <dgm:pt modelId="{8D5E52D4-9E41-415D-8643-64712540EDD8}" type="pres">
      <dgm:prSet presAssocID="{01E7877E-D134-45D2-A3F3-CD16777C1928}" presName="txShp" presStyleLbl="node1" presStyleIdx="3" presStyleCnt="5">
        <dgm:presLayoutVars>
          <dgm:bulletEnabled val="1"/>
        </dgm:presLayoutVars>
      </dgm:prSet>
      <dgm:spPr/>
    </dgm:pt>
    <dgm:pt modelId="{FBE30223-A1FB-4FD3-83D4-8486E4270B0A}" type="pres">
      <dgm:prSet presAssocID="{ABEE694A-AAAD-4D6E-91B3-A3225CB58767}" presName="spacing" presStyleCnt="0"/>
      <dgm:spPr/>
    </dgm:pt>
    <dgm:pt modelId="{2FB9D690-8C2D-405D-81CA-8520B567E376}" type="pres">
      <dgm:prSet presAssocID="{2CB74DEE-9105-4ACF-A890-EBB4B9A9F19C}" presName="composite" presStyleCnt="0"/>
      <dgm:spPr/>
    </dgm:pt>
    <dgm:pt modelId="{BCF39ECC-9BDF-432A-8B0A-A83BAE529368}" type="pres">
      <dgm:prSet presAssocID="{2CB74DEE-9105-4ACF-A890-EBB4B9A9F19C}" presName="imgShp" presStyleLbl="fgImgPlace1" presStyleIdx="4" presStyleCnt="5" custLinFactNeighborX="-44349" custLinFactNeighborY="-72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Voice"/>
        </a:ext>
      </dgm:extLst>
    </dgm:pt>
    <dgm:pt modelId="{7F44CBA8-8EE2-4E75-B589-92B99A7AD08C}" type="pres">
      <dgm:prSet presAssocID="{2CB74DEE-9105-4ACF-A890-EBB4B9A9F19C}" presName="txShp" presStyleLbl="node1" presStyleIdx="4" presStyleCnt="5">
        <dgm:presLayoutVars>
          <dgm:bulletEnabled val="1"/>
        </dgm:presLayoutVars>
      </dgm:prSet>
      <dgm:spPr/>
    </dgm:pt>
  </dgm:ptLst>
  <dgm:cxnLst>
    <dgm:cxn modelId="{45D81222-8644-447B-815D-D7FBE615F9C2}" srcId="{F3FC6224-517D-42A7-8234-CA14932C3AFA}" destId="{E6AF3669-2978-4751-BCD6-113EA7A86A09}" srcOrd="0" destOrd="0" parTransId="{2A01BF1F-5DB8-4C36-9875-601C238306BB}" sibTransId="{7757B6BA-3A5E-4BB2-82E4-F54D43F33B20}"/>
    <dgm:cxn modelId="{AC62482C-DB50-44B4-AFC6-F50E3D01AFAB}" type="presOf" srcId="{F3FC6224-517D-42A7-8234-CA14932C3AFA}" destId="{92B61267-82F6-4603-84DE-D9493541B4E3}" srcOrd="0" destOrd="0" presId="urn:microsoft.com/office/officeart/2005/8/layout/vList3"/>
    <dgm:cxn modelId="{D322EB53-D75D-4D15-AF86-87EA57559A8D}" srcId="{F3FC6224-517D-42A7-8234-CA14932C3AFA}" destId="{2CB74DEE-9105-4ACF-A890-EBB4B9A9F19C}" srcOrd="4" destOrd="0" parTransId="{0C7E26C2-9DD3-4749-8F76-DE4AADB60B11}" sibTransId="{E3B67416-B2DD-45F0-9999-663D1AA25558}"/>
    <dgm:cxn modelId="{0B503685-29DA-47D7-A39C-6E9485CBF76A}" type="presOf" srcId="{676D0432-00BD-45EA-A6B8-6E24D90AB2FB}" destId="{0D531082-2B14-450E-BD96-66BCDF3E708F}" srcOrd="0" destOrd="0" presId="urn:microsoft.com/office/officeart/2005/8/layout/vList3"/>
    <dgm:cxn modelId="{E21A10B8-9B4B-419F-B51A-AA5BAF462EC7}" type="presOf" srcId="{E6AF3669-2978-4751-BCD6-113EA7A86A09}" destId="{45FE5494-936B-46C3-810B-435DBDDFAAEC}" srcOrd="0" destOrd="0" presId="urn:microsoft.com/office/officeart/2005/8/layout/vList3"/>
    <dgm:cxn modelId="{529E3DBE-F9D0-4E67-8CDE-2F33E4D38B6E}" type="presOf" srcId="{01E7877E-D134-45D2-A3F3-CD16777C1928}" destId="{8D5E52D4-9E41-415D-8643-64712540EDD8}" srcOrd="0" destOrd="0" presId="urn:microsoft.com/office/officeart/2005/8/layout/vList3"/>
    <dgm:cxn modelId="{3DA694C7-0AF1-4886-A3F7-D95995212A1B}" srcId="{F3FC6224-517D-42A7-8234-CA14932C3AFA}" destId="{01E7877E-D134-45D2-A3F3-CD16777C1928}" srcOrd="3" destOrd="0" parTransId="{7182E9D4-95FD-46C5-8710-3639470EDAD5}" sibTransId="{ABEE694A-AAAD-4D6E-91B3-A3225CB58767}"/>
    <dgm:cxn modelId="{B8DA42D0-3341-4B6D-AC33-B31CDAB164C3}" srcId="{F3FC6224-517D-42A7-8234-CA14932C3AFA}" destId="{676D0432-00BD-45EA-A6B8-6E24D90AB2FB}" srcOrd="1" destOrd="0" parTransId="{A0E71EE8-935C-4F18-85A9-E46612658AD6}" sibTransId="{A393FB7F-B5AC-4324-BFC1-1715D9CAFE54}"/>
    <dgm:cxn modelId="{320C45DC-730A-4CC4-A2F9-9AD55DA35DCE}" srcId="{F3FC6224-517D-42A7-8234-CA14932C3AFA}" destId="{0D99ED81-5870-4B5F-9C98-8CC1391647E2}" srcOrd="2" destOrd="0" parTransId="{EBA550F3-5123-4206-842F-AB3D53910267}" sibTransId="{06186CCB-4949-4FCC-A6C9-33282D31EC6B}"/>
    <dgm:cxn modelId="{32AFE0F3-74E9-4937-8B79-53841004D51C}" type="presOf" srcId="{2CB74DEE-9105-4ACF-A890-EBB4B9A9F19C}" destId="{7F44CBA8-8EE2-4E75-B589-92B99A7AD08C}" srcOrd="0" destOrd="0" presId="urn:microsoft.com/office/officeart/2005/8/layout/vList3"/>
    <dgm:cxn modelId="{490316FA-FC77-400A-8506-12CEDD9BDC15}" type="presOf" srcId="{0D99ED81-5870-4B5F-9C98-8CC1391647E2}" destId="{0BF5DCE2-24D7-4B99-A0C8-C2F70130FFBF}" srcOrd="0" destOrd="0" presId="urn:microsoft.com/office/officeart/2005/8/layout/vList3"/>
    <dgm:cxn modelId="{C5FA9849-D7F2-47B1-BC3F-101FEB7A5CE8}" type="presParOf" srcId="{92B61267-82F6-4603-84DE-D9493541B4E3}" destId="{5CC93083-CE5E-4BBC-900A-B072D45728DE}" srcOrd="0" destOrd="0" presId="urn:microsoft.com/office/officeart/2005/8/layout/vList3"/>
    <dgm:cxn modelId="{1DD68C6B-89AC-451A-BF69-E211A589833B}" type="presParOf" srcId="{5CC93083-CE5E-4BBC-900A-B072D45728DE}" destId="{D5B22165-3802-475E-87D7-BF34E99ACA31}" srcOrd="0" destOrd="0" presId="urn:microsoft.com/office/officeart/2005/8/layout/vList3"/>
    <dgm:cxn modelId="{D71351AC-CDB8-4B30-A00F-773105CCBF1D}" type="presParOf" srcId="{5CC93083-CE5E-4BBC-900A-B072D45728DE}" destId="{45FE5494-936B-46C3-810B-435DBDDFAAEC}" srcOrd="1" destOrd="0" presId="urn:microsoft.com/office/officeart/2005/8/layout/vList3"/>
    <dgm:cxn modelId="{FB8B7DDA-F20B-4639-88D2-ED74A798EE92}" type="presParOf" srcId="{92B61267-82F6-4603-84DE-D9493541B4E3}" destId="{803D7FFF-9885-49B5-AE4D-7BABF9B0C689}" srcOrd="1" destOrd="0" presId="urn:microsoft.com/office/officeart/2005/8/layout/vList3"/>
    <dgm:cxn modelId="{B3C87754-CA65-4AC4-A27D-AE4C126EA7B8}" type="presParOf" srcId="{92B61267-82F6-4603-84DE-D9493541B4E3}" destId="{32D586FD-BE46-47D2-8572-E6B18538ED78}" srcOrd="2" destOrd="0" presId="urn:microsoft.com/office/officeart/2005/8/layout/vList3"/>
    <dgm:cxn modelId="{4ACA695C-B212-49FD-96FD-E774937AC1F3}" type="presParOf" srcId="{32D586FD-BE46-47D2-8572-E6B18538ED78}" destId="{31494698-E71B-48EA-863E-2AF2DEF9DA9F}" srcOrd="0" destOrd="0" presId="urn:microsoft.com/office/officeart/2005/8/layout/vList3"/>
    <dgm:cxn modelId="{D41CE91B-AAB4-4296-8C9A-5569B31C48E2}" type="presParOf" srcId="{32D586FD-BE46-47D2-8572-E6B18538ED78}" destId="{0D531082-2B14-450E-BD96-66BCDF3E708F}" srcOrd="1" destOrd="0" presId="urn:microsoft.com/office/officeart/2005/8/layout/vList3"/>
    <dgm:cxn modelId="{9A2AB571-6DA1-4880-86B8-765AEF6196AA}" type="presParOf" srcId="{92B61267-82F6-4603-84DE-D9493541B4E3}" destId="{3D16C29F-4F4E-4C4E-8C24-5AEB31312930}" srcOrd="3" destOrd="0" presId="urn:microsoft.com/office/officeart/2005/8/layout/vList3"/>
    <dgm:cxn modelId="{1DCED4C1-14BD-422E-8863-A3567D126650}" type="presParOf" srcId="{92B61267-82F6-4603-84DE-D9493541B4E3}" destId="{9A697770-6852-48AE-98E7-F1FDEAF1778B}" srcOrd="4" destOrd="0" presId="urn:microsoft.com/office/officeart/2005/8/layout/vList3"/>
    <dgm:cxn modelId="{452EF9FF-D898-4E95-98B5-629F82374021}" type="presParOf" srcId="{9A697770-6852-48AE-98E7-F1FDEAF1778B}" destId="{5CA5518A-3EFA-497C-B30B-1DB7F24958A0}" srcOrd="0" destOrd="0" presId="urn:microsoft.com/office/officeart/2005/8/layout/vList3"/>
    <dgm:cxn modelId="{00CC79F7-555E-42BF-98F8-95348E4C31B5}" type="presParOf" srcId="{9A697770-6852-48AE-98E7-F1FDEAF1778B}" destId="{0BF5DCE2-24D7-4B99-A0C8-C2F70130FFBF}" srcOrd="1" destOrd="0" presId="urn:microsoft.com/office/officeart/2005/8/layout/vList3"/>
    <dgm:cxn modelId="{D9DECD4C-6462-4F37-9A53-3EBCE0322C29}" type="presParOf" srcId="{92B61267-82F6-4603-84DE-D9493541B4E3}" destId="{115CE59F-B4E7-4CE0-A3B8-7D79098E36AC}" srcOrd="5" destOrd="0" presId="urn:microsoft.com/office/officeart/2005/8/layout/vList3"/>
    <dgm:cxn modelId="{045A99B8-9F95-428B-91FF-8E88DEE69B94}" type="presParOf" srcId="{92B61267-82F6-4603-84DE-D9493541B4E3}" destId="{15892EB5-26CD-47BD-B329-BD983ED2B794}" srcOrd="6" destOrd="0" presId="urn:microsoft.com/office/officeart/2005/8/layout/vList3"/>
    <dgm:cxn modelId="{5F9F076D-907A-4D65-95D7-B80FA91D4568}" type="presParOf" srcId="{15892EB5-26CD-47BD-B329-BD983ED2B794}" destId="{07F04E3F-009A-4629-8646-6285A83145FC}" srcOrd="0" destOrd="0" presId="urn:microsoft.com/office/officeart/2005/8/layout/vList3"/>
    <dgm:cxn modelId="{ECF01FB1-34B4-4F71-BD83-6B487E7CCE09}" type="presParOf" srcId="{15892EB5-26CD-47BD-B329-BD983ED2B794}" destId="{8D5E52D4-9E41-415D-8643-64712540EDD8}" srcOrd="1" destOrd="0" presId="urn:microsoft.com/office/officeart/2005/8/layout/vList3"/>
    <dgm:cxn modelId="{DC3CAA94-A0A5-49F6-A641-3CC61C4D4D73}" type="presParOf" srcId="{92B61267-82F6-4603-84DE-D9493541B4E3}" destId="{FBE30223-A1FB-4FD3-83D4-8486E4270B0A}" srcOrd="7" destOrd="0" presId="urn:microsoft.com/office/officeart/2005/8/layout/vList3"/>
    <dgm:cxn modelId="{D2A1375C-5FAE-45F8-AF41-2978874BF949}" type="presParOf" srcId="{92B61267-82F6-4603-84DE-D9493541B4E3}" destId="{2FB9D690-8C2D-405D-81CA-8520B567E376}" srcOrd="8" destOrd="0" presId="urn:microsoft.com/office/officeart/2005/8/layout/vList3"/>
    <dgm:cxn modelId="{5464E334-EF2C-420C-A302-7990E4CCB3D4}" type="presParOf" srcId="{2FB9D690-8C2D-405D-81CA-8520B567E376}" destId="{BCF39ECC-9BDF-432A-8B0A-A83BAE529368}" srcOrd="0" destOrd="0" presId="urn:microsoft.com/office/officeart/2005/8/layout/vList3"/>
    <dgm:cxn modelId="{41E636B0-B634-46A5-8E22-AF906157F71D}" type="presParOf" srcId="{2FB9D690-8C2D-405D-81CA-8520B567E376}" destId="{7F44CBA8-8EE2-4E75-B589-92B99A7AD08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FF4388-2880-4DDE-997E-3F67DF759F6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5433FD4-8322-426C-9EB2-E611D1E7744C}">
      <dgm:prSet custT="1"/>
      <dgm:spPr/>
      <dgm:t>
        <a:bodyPr/>
        <a:lstStyle/>
        <a:p>
          <a:r>
            <a:rPr lang="en-US" sz="1600" dirty="0"/>
            <a:t>User-centric communication</a:t>
          </a:r>
        </a:p>
      </dgm:t>
    </dgm:pt>
    <dgm:pt modelId="{26EDF52E-B0D2-470F-85B2-FB9ABCD17560}" type="parTrans" cxnId="{61C23F3F-B810-4AFC-992B-9C64EA1C21A1}">
      <dgm:prSet/>
      <dgm:spPr/>
      <dgm:t>
        <a:bodyPr/>
        <a:lstStyle/>
        <a:p>
          <a:endParaRPr lang="en-US"/>
        </a:p>
      </dgm:t>
    </dgm:pt>
    <dgm:pt modelId="{3E6010D2-1717-4EB8-A236-76E92A67A788}" type="sibTrans" cxnId="{61C23F3F-B810-4AFC-992B-9C64EA1C21A1}">
      <dgm:prSet/>
      <dgm:spPr/>
      <dgm:t>
        <a:bodyPr/>
        <a:lstStyle/>
        <a:p>
          <a:endParaRPr lang="en-US"/>
        </a:p>
      </dgm:t>
    </dgm:pt>
    <dgm:pt modelId="{E763D65D-E2E5-49E3-9FBB-0B8578E71088}">
      <dgm:prSet custT="1"/>
      <dgm:spPr/>
      <dgm:t>
        <a:bodyPr/>
        <a:lstStyle/>
        <a:p>
          <a:r>
            <a:rPr lang="en-US" sz="1600" dirty="0"/>
            <a:t>High Bandwidth, Delay-Tolerant</a:t>
          </a:r>
        </a:p>
      </dgm:t>
    </dgm:pt>
    <dgm:pt modelId="{137AB57C-7F9D-45B5-B542-56183242F3A0}" type="parTrans" cxnId="{33AF9CDB-2358-40B1-8493-751DA67CC0E7}">
      <dgm:prSet/>
      <dgm:spPr/>
      <dgm:t>
        <a:bodyPr/>
        <a:lstStyle/>
        <a:p>
          <a:endParaRPr lang="en-US"/>
        </a:p>
      </dgm:t>
    </dgm:pt>
    <dgm:pt modelId="{5E8794F3-D6CE-4329-9A4E-EEF7E02AE37E}" type="sibTrans" cxnId="{33AF9CDB-2358-40B1-8493-751DA67CC0E7}">
      <dgm:prSet/>
      <dgm:spPr/>
      <dgm:t>
        <a:bodyPr/>
        <a:lstStyle/>
        <a:p>
          <a:endParaRPr lang="en-US"/>
        </a:p>
      </dgm:t>
    </dgm:pt>
    <dgm:pt modelId="{1E722CEE-C6B5-4B73-ADA9-F081442C277A}">
      <dgm:prSet custT="1"/>
      <dgm:spPr/>
      <dgm:t>
        <a:bodyPr/>
        <a:lstStyle/>
        <a:p>
          <a:r>
            <a:rPr lang="en-US" sz="1600" dirty="0"/>
            <a:t>Risks: Data Security, Data Integrity</a:t>
          </a:r>
        </a:p>
      </dgm:t>
    </dgm:pt>
    <dgm:pt modelId="{D3D90675-3F8A-418B-B441-6BA90A476B60}" type="parTrans" cxnId="{E7E96978-6AC0-4AEB-BCD9-7BCEDA6F7A26}">
      <dgm:prSet/>
      <dgm:spPr/>
      <dgm:t>
        <a:bodyPr/>
        <a:lstStyle/>
        <a:p>
          <a:endParaRPr lang="en-US"/>
        </a:p>
      </dgm:t>
    </dgm:pt>
    <dgm:pt modelId="{88B8951D-2BE0-4A4F-B9B5-B7FAC6087C59}" type="sibTrans" cxnId="{E7E96978-6AC0-4AEB-BCD9-7BCEDA6F7A26}">
      <dgm:prSet/>
      <dgm:spPr/>
      <dgm:t>
        <a:bodyPr/>
        <a:lstStyle/>
        <a:p>
          <a:endParaRPr lang="en-US"/>
        </a:p>
      </dgm:t>
    </dgm:pt>
    <dgm:pt modelId="{DC676BB5-8FD4-49FE-AB09-B2C7D61A3501}">
      <dgm:prSet custT="1"/>
      <dgm:spPr/>
      <dgm:t>
        <a:bodyPr/>
        <a:lstStyle/>
        <a:p>
          <a:r>
            <a:rPr lang="en-US" sz="1600" dirty="0"/>
            <a:t>Priority: Integrity, Confidentiality</a:t>
          </a:r>
        </a:p>
      </dgm:t>
    </dgm:pt>
    <dgm:pt modelId="{154D695D-DB6F-41B1-AB7A-15B9304146C1}" type="parTrans" cxnId="{CD0478EA-9EF8-4F86-B681-20D2777F1B4F}">
      <dgm:prSet/>
      <dgm:spPr/>
      <dgm:t>
        <a:bodyPr/>
        <a:lstStyle/>
        <a:p>
          <a:endParaRPr lang="en-US"/>
        </a:p>
      </dgm:t>
    </dgm:pt>
    <dgm:pt modelId="{52FBAD7F-C776-4C64-B56F-35280A69920F}" type="sibTrans" cxnId="{CD0478EA-9EF8-4F86-B681-20D2777F1B4F}">
      <dgm:prSet/>
      <dgm:spPr/>
      <dgm:t>
        <a:bodyPr/>
        <a:lstStyle/>
        <a:p>
          <a:endParaRPr lang="en-US"/>
        </a:p>
      </dgm:t>
    </dgm:pt>
    <dgm:pt modelId="{A29B7B14-D2EE-4853-9400-58B0AB6EFF88}">
      <dgm:prSet custT="1"/>
      <dgm:spPr/>
      <dgm:t>
        <a:bodyPr/>
        <a:lstStyle/>
        <a:p>
          <a:r>
            <a:rPr lang="en-US" sz="1600" dirty="0"/>
            <a:t>Unpredictable Device Behavior</a:t>
          </a:r>
        </a:p>
      </dgm:t>
    </dgm:pt>
    <dgm:pt modelId="{5DFA19A1-A510-4858-A8E6-9D1CB0A9BDFA}" type="parTrans" cxnId="{1A022F31-026C-4609-84AA-61F0FDD1C134}">
      <dgm:prSet/>
      <dgm:spPr/>
      <dgm:t>
        <a:bodyPr/>
        <a:lstStyle/>
        <a:p>
          <a:endParaRPr lang="en-US"/>
        </a:p>
      </dgm:t>
    </dgm:pt>
    <dgm:pt modelId="{C72893C7-3AEB-4BFF-B44A-70C1C22EAC9D}" type="sibTrans" cxnId="{1A022F31-026C-4609-84AA-61F0FDD1C134}">
      <dgm:prSet/>
      <dgm:spPr/>
      <dgm:t>
        <a:bodyPr/>
        <a:lstStyle/>
        <a:p>
          <a:endParaRPr lang="en-US"/>
        </a:p>
      </dgm:t>
    </dgm:pt>
    <dgm:pt modelId="{93FB4752-59C0-4D55-804D-769818772F5A}" type="pres">
      <dgm:prSet presAssocID="{83FF4388-2880-4DDE-997E-3F67DF759F61}" presName="linearFlow" presStyleCnt="0">
        <dgm:presLayoutVars>
          <dgm:dir/>
          <dgm:resizeHandles val="exact"/>
        </dgm:presLayoutVars>
      </dgm:prSet>
      <dgm:spPr/>
    </dgm:pt>
    <dgm:pt modelId="{BB7DB607-DE82-4D69-B905-2EDABD2C677C}" type="pres">
      <dgm:prSet presAssocID="{85433FD4-8322-426C-9EB2-E611D1E7744C}" presName="composite" presStyleCnt="0"/>
      <dgm:spPr/>
    </dgm:pt>
    <dgm:pt modelId="{DD6893A2-1BA4-4CE4-AE7F-4860A89B1359}" type="pres">
      <dgm:prSet presAssocID="{85433FD4-8322-426C-9EB2-E611D1E7744C}" presName="imgShp" presStyleLbl="fgImgPlace1" presStyleIdx="0" presStyleCnt="5" custLinFactNeighborX="-51506" custLinFactNeighborY="-386"/>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1">
              <a:lumMod val="75000"/>
            </a:schemeClr>
          </a:solidFill>
        </a:ln>
        <a:effectLst>
          <a:outerShdw blurRad="50800" dist="50800" dir="5400000" algn="ctr" rotWithShape="0">
            <a:schemeClr val="bg1"/>
          </a:outerShdw>
        </a:effectLst>
      </dgm:spPr>
      <dgm:extLst>
        <a:ext uri="{E40237B7-FDA0-4F09-8148-C483321AD2D9}">
          <dgm14:cNvPr xmlns:dgm14="http://schemas.microsoft.com/office/drawing/2010/diagram" id="0" name="" descr="Customer review"/>
        </a:ext>
      </dgm:extLst>
    </dgm:pt>
    <dgm:pt modelId="{0E7AC0EF-8BBB-43D7-A7CD-2772FAAC8F47}" type="pres">
      <dgm:prSet presAssocID="{85433FD4-8322-426C-9EB2-E611D1E7744C}" presName="txShp" presStyleLbl="node1" presStyleIdx="0" presStyleCnt="5">
        <dgm:presLayoutVars>
          <dgm:bulletEnabled val="1"/>
        </dgm:presLayoutVars>
      </dgm:prSet>
      <dgm:spPr/>
    </dgm:pt>
    <dgm:pt modelId="{26780818-6B6E-46A5-927B-0AE25B48F7D7}" type="pres">
      <dgm:prSet presAssocID="{3E6010D2-1717-4EB8-A236-76E92A67A788}" presName="spacing" presStyleCnt="0"/>
      <dgm:spPr/>
    </dgm:pt>
    <dgm:pt modelId="{5F711D2A-48CB-4E5D-80BE-48929383106E}" type="pres">
      <dgm:prSet presAssocID="{E763D65D-E2E5-49E3-9FBB-0B8578E71088}" presName="composite" presStyleCnt="0"/>
      <dgm:spPr/>
    </dgm:pt>
    <dgm:pt modelId="{B7A5FB9F-431F-4B95-9F19-522199CF3D30}" type="pres">
      <dgm:prSet presAssocID="{E763D65D-E2E5-49E3-9FBB-0B8578E71088}" presName="imgShp" presStyleLbl="fgImgPlace1" presStyleIdx="1" presStyleCnt="5" custLinFactNeighborX="-51506" custLinFactNeighborY="317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Hourglass"/>
        </a:ext>
      </dgm:extLst>
    </dgm:pt>
    <dgm:pt modelId="{D2D19315-4E8A-4770-916D-5574546B4EFC}" type="pres">
      <dgm:prSet presAssocID="{E763D65D-E2E5-49E3-9FBB-0B8578E71088}" presName="txShp" presStyleLbl="node1" presStyleIdx="1" presStyleCnt="5">
        <dgm:presLayoutVars>
          <dgm:bulletEnabled val="1"/>
        </dgm:presLayoutVars>
      </dgm:prSet>
      <dgm:spPr/>
    </dgm:pt>
    <dgm:pt modelId="{AB5008FE-A089-47D8-B7FE-629365396BEE}" type="pres">
      <dgm:prSet presAssocID="{5E8794F3-D6CE-4329-9A4E-EEF7E02AE37E}" presName="spacing" presStyleCnt="0"/>
      <dgm:spPr/>
    </dgm:pt>
    <dgm:pt modelId="{9121C0EE-8F40-4DEB-9A24-BEDF45C3B955}" type="pres">
      <dgm:prSet presAssocID="{1E722CEE-C6B5-4B73-ADA9-F081442C277A}" presName="composite" presStyleCnt="0"/>
      <dgm:spPr/>
    </dgm:pt>
    <dgm:pt modelId="{D6EC69B5-0DA1-419F-9432-58CB0D7F7938}" type="pres">
      <dgm:prSet presAssocID="{1E722CEE-C6B5-4B73-ADA9-F081442C277A}" presName="imgShp" presStyleLbl="fgImgPlace1" presStyleIdx="2" presStyleCnt="5" custLinFactNeighborX="-5150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Lock"/>
        </a:ext>
      </dgm:extLst>
    </dgm:pt>
    <dgm:pt modelId="{AB62BA87-454A-43DE-9332-4B04370E10B3}" type="pres">
      <dgm:prSet presAssocID="{1E722CEE-C6B5-4B73-ADA9-F081442C277A}" presName="txShp" presStyleLbl="node1" presStyleIdx="2" presStyleCnt="5">
        <dgm:presLayoutVars>
          <dgm:bulletEnabled val="1"/>
        </dgm:presLayoutVars>
      </dgm:prSet>
      <dgm:spPr/>
    </dgm:pt>
    <dgm:pt modelId="{6017DB6C-AC83-4746-91F3-90D2D182B6AC}" type="pres">
      <dgm:prSet presAssocID="{88B8951D-2BE0-4A4F-B9B5-B7FAC6087C59}" presName="spacing" presStyleCnt="0"/>
      <dgm:spPr/>
    </dgm:pt>
    <dgm:pt modelId="{54FDB285-40BB-4C1B-BA89-8E07D368795F}" type="pres">
      <dgm:prSet presAssocID="{DC676BB5-8FD4-49FE-AB09-B2C7D61A3501}" presName="composite" presStyleCnt="0"/>
      <dgm:spPr/>
    </dgm:pt>
    <dgm:pt modelId="{7FE138CA-986C-4296-AE7F-56DDFA863341}" type="pres">
      <dgm:prSet presAssocID="{DC676BB5-8FD4-49FE-AB09-B2C7D61A3501}" presName="imgShp" presStyleLbl="fgImgPlace1" presStyleIdx="3" presStyleCnt="5" custLinFactNeighborX="-5150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Key"/>
        </a:ext>
      </dgm:extLst>
    </dgm:pt>
    <dgm:pt modelId="{223E5FE9-6373-4F7F-A7FF-2155A94605C9}" type="pres">
      <dgm:prSet presAssocID="{DC676BB5-8FD4-49FE-AB09-B2C7D61A3501}" presName="txShp" presStyleLbl="node1" presStyleIdx="3" presStyleCnt="5">
        <dgm:presLayoutVars>
          <dgm:bulletEnabled val="1"/>
        </dgm:presLayoutVars>
      </dgm:prSet>
      <dgm:spPr/>
    </dgm:pt>
    <dgm:pt modelId="{827C0BBD-A685-4893-9DBA-6C050E102DBE}" type="pres">
      <dgm:prSet presAssocID="{52FBAD7F-C776-4C64-B56F-35280A69920F}" presName="spacing" presStyleCnt="0"/>
      <dgm:spPr/>
    </dgm:pt>
    <dgm:pt modelId="{38CE5046-89F0-4EC0-9D4A-611737D737C0}" type="pres">
      <dgm:prSet presAssocID="{A29B7B14-D2EE-4853-9400-58B0AB6EFF88}" presName="composite" presStyleCnt="0"/>
      <dgm:spPr/>
    </dgm:pt>
    <dgm:pt modelId="{F0BDD303-351D-4850-9CA4-CD2CF1FDC1ED}" type="pres">
      <dgm:prSet presAssocID="{A29B7B14-D2EE-4853-9400-58B0AB6EFF88}" presName="imgShp" presStyleLbl="fgImgPlace1" presStyleIdx="4" presStyleCnt="5" custLinFactNeighborX="-51506" custLinFactNeighborY="38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Fireworks"/>
        </a:ext>
      </dgm:extLst>
    </dgm:pt>
    <dgm:pt modelId="{58F5261C-2783-45D4-A1A6-60C0FA178C1E}" type="pres">
      <dgm:prSet presAssocID="{A29B7B14-D2EE-4853-9400-58B0AB6EFF88}" presName="txShp" presStyleLbl="node1" presStyleIdx="4" presStyleCnt="5">
        <dgm:presLayoutVars>
          <dgm:bulletEnabled val="1"/>
        </dgm:presLayoutVars>
      </dgm:prSet>
      <dgm:spPr/>
    </dgm:pt>
  </dgm:ptLst>
  <dgm:cxnLst>
    <dgm:cxn modelId="{5825A30A-7BF5-4023-826E-7F8F86681D2D}" type="presOf" srcId="{1E722CEE-C6B5-4B73-ADA9-F081442C277A}" destId="{AB62BA87-454A-43DE-9332-4B04370E10B3}" srcOrd="0" destOrd="0" presId="urn:microsoft.com/office/officeart/2005/8/layout/vList3"/>
    <dgm:cxn modelId="{1A022F31-026C-4609-84AA-61F0FDD1C134}" srcId="{83FF4388-2880-4DDE-997E-3F67DF759F61}" destId="{A29B7B14-D2EE-4853-9400-58B0AB6EFF88}" srcOrd="4" destOrd="0" parTransId="{5DFA19A1-A510-4858-A8E6-9D1CB0A9BDFA}" sibTransId="{C72893C7-3AEB-4BFF-B44A-70C1C22EAC9D}"/>
    <dgm:cxn modelId="{61C23F3F-B810-4AFC-992B-9C64EA1C21A1}" srcId="{83FF4388-2880-4DDE-997E-3F67DF759F61}" destId="{85433FD4-8322-426C-9EB2-E611D1E7744C}" srcOrd="0" destOrd="0" parTransId="{26EDF52E-B0D2-470F-85B2-FB9ABCD17560}" sibTransId="{3E6010D2-1717-4EB8-A236-76E92A67A788}"/>
    <dgm:cxn modelId="{E7E96978-6AC0-4AEB-BCD9-7BCEDA6F7A26}" srcId="{83FF4388-2880-4DDE-997E-3F67DF759F61}" destId="{1E722CEE-C6B5-4B73-ADA9-F081442C277A}" srcOrd="2" destOrd="0" parTransId="{D3D90675-3F8A-418B-B441-6BA90A476B60}" sibTransId="{88B8951D-2BE0-4A4F-B9B5-B7FAC6087C59}"/>
    <dgm:cxn modelId="{465BF47E-A6BD-4601-BF4C-1BFA1E10690B}" type="presOf" srcId="{E763D65D-E2E5-49E3-9FBB-0B8578E71088}" destId="{D2D19315-4E8A-4770-916D-5574546B4EFC}" srcOrd="0" destOrd="0" presId="urn:microsoft.com/office/officeart/2005/8/layout/vList3"/>
    <dgm:cxn modelId="{AD72A9A0-29A6-4FC2-9809-924D66F4D2B2}" type="presOf" srcId="{DC676BB5-8FD4-49FE-AB09-B2C7D61A3501}" destId="{223E5FE9-6373-4F7F-A7FF-2155A94605C9}" srcOrd="0" destOrd="0" presId="urn:microsoft.com/office/officeart/2005/8/layout/vList3"/>
    <dgm:cxn modelId="{3F376CB9-8382-4695-8862-309131D36CBA}" type="presOf" srcId="{85433FD4-8322-426C-9EB2-E611D1E7744C}" destId="{0E7AC0EF-8BBB-43D7-A7CD-2772FAAC8F47}" srcOrd="0" destOrd="0" presId="urn:microsoft.com/office/officeart/2005/8/layout/vList3"/>
    <dgm:cxn modelId="{25D8C4CB-90B8-4227-A5E4-31C667A62F5A}" type="presOf" srcId="{A29B7B14-D2EE-4853-9400-58B0AB6EFF88}" destId="{58F5261C-2783-45D4-A1A6-60C0FA178C1E}" srcOrd="0" destOrd="0" presId="urn:microsoft.com/office/officeart/2005/8/layout/vList3"/>
    <dgm:cxn modelId="{33AF9CDB-2358-40B1-8493-751DA67CC0E7}" srcId="{83FF4388-2880-4DDE-997E-3F67DF759F61}" destId="{E763D65D-E2E5-49E3-9FBB-0B8578E71088}" srcOrd="1" destOrd="0" parTransId="{137AB57C-7F9D-45B5-B542-56183242F3A0}" sibTransId="{5E8794F3-D6CE-4329-9A4E-EEF7E02AE37E}"/>
    <dgm:cxn modelId="{CD0478EA-9EF8-4F86-B681-20D2777F1B4F}" srcId="{83FF4388-2880-4DDE-997E-3F67DF759F61}" destId="{DC676BB5-8FD4-49FE-AB09-B2C7D61A3501}" srcOrd="3" destOrd="0" parTransId="{154D695D-DB6F-41B1-AB7A-15B9304146C1}" sibTransId="{52FBAD7F-C776-4C64-B56F-35280A69920F}"/>
    <dgm:cxn modelId="{96B68BF1-004E-4419-8A88-F22A7C3AD917}" type="presOf" srcId="{83FF4388-2880-4DDE-997E-3F67DF759F61}" destId="{93FB4752-59C0-4D55-804D-769818772F5A}" srcOrd="0" destOrd="0" presId="urn:microsoft.com/office/officeart/2005/8/layout/vList3"/>
    <dgm:cxn modelId="{614EF7E9-9905-4B5B-A16F-017040132BE9}" type="presParOf" srcId="{93FB4752-59C0-4D55-804D-769818772F5A}" destId="{BB7DB607-DE82-4D69-B905-2EDABD2C677C}" srcOrd="0" destOrd="0" presId="urn:microsoft.com/office/officeart/2005/8/layout/vList3"/>
    <dgm:cxn modelId="{78BC359D-EA63-46EC-936C-70A82F71ED6A}" type="presParOf" srcId="{BB7DB607-DE82-4D69-B905-2EDABD2C677C}" destId="{DD6893A2-1BA4-4CE4-AE7F-4860A89B1359}" srcOrd="0" destOrd="0" presId="urn:microsoft.com/office/officeart/2005/8/layout/vList3"/>
    <dgm:cxn modelId="{9C90A3A8-1623-4B1B-B8B1-E2E8F79A1F7F}" type="presParOf" srcId="{BB7DB607-DE82-4D69-B905-2EDABD2C677C}" destId="{0E7AC0EF-8BBB-43D7-A7CD-2772FAAC8F47}" srcOrd="1" destOrd="0" presId="urn:microsoft.com/office/officeart/2005/8/layout/vList3"/>
    <dgm:cxn modelId="{03F89561-31C1-43F2-9137-7871E2FA2EDF}" type="presParOf" srcId="{93FB4752-59C0-4D55-804D-769818772F5A}" destId="{26780818-6B6E-46A5-927B-0AE25B48F7D7}" srcOrd="1" destOrd="0" presId="urn:microsoft.com/office/officeart/2005/8/layout/vList3"/>
    <dgm:cxn modelId="{2CD1FA4D-6A1A-4CC2-9ADC-ECA9F39D6F5B}" type="presParOf" srcId="{93FB4752-59C0-4D55-804D-769818772F5A}" destId="{5F711D2A-48CB-4E5D-80BE-48929383106E}" srcOrd="2" destOrd="0" presId="urn:microsoft.com/office/officeart/2005/8/layout/vList3"/>
    <dgm:cxn modelId="{D96D7399-9A1C-4689-B7DB-E7FE3AADF2C1}" type="presParOf" srcId="{5F711D2A-48CB-4E5D-80BE-48929383106E}" destId="{B7A5FB9F-431F-4B95-9F19-522199CF3D30}" srcOrd="0" destOrd="0" presId="urn:microsoft.com/office/officeart/2005/8/layout/vList3"/>
    <dgm:cxn modelId="{EB14B9A0-F2F6-49F7-820E-37C7214CBCB3}" type="presParOf" srcId="{5F711D2A-48CB-4E5D-80BE-48929383106E}" destId="{D2D19315-4E8A-4770-916D-5574546B4EFC}" srcOrd="1" destOrd="0" presId="urn:microsoft.com/office/officeart/2005/8/layout/vList3"/>
    <dgm:cxn modelId="{A8A07A9E-6059-4575-83ED-B1959D1D1482}" type="presParOf" srcId="{93FB4752-59C0-4D55-804D-769818772F5A}" destId="{AB5008FE-A089-47D8-B7FE-629365396BEE}" srcOrd="3" destOrd="0" presId="urn:microsoft.com/office/officeart/2005/8/layout/vList3"/>
    <dgm:cxn modelId="{3CA8AE4D-9112-4014-BF0D-B8C38853EA47}" type="presParOf" srcId="{93FB4752-59C0-4D55-804D-769818772F5A}" destId="{9121C0EE-8F40-4DEB-9A24-BEDF45C3B955}" srcOrd="4" destOrd="0" presId="urn:microsoft.com/office/officeart/2005/8/layout/vList3"/>
    <dgm:cxn modelId="{D609A84C-F316-452A-AFD4-FC4C4772DF7A}" type="presParOf" srcId="{9121C0EE-8F40-4DEB-9A24-BEDF45C3B955}" destId="{D6EC69B5-0DA1-419F-9432-58CB0D7F7938}" srcOrd="0" destOrd="0" presId="urn:microsoft.com/office/officeart/2005/8/layout/vList3"/>
    <dgm:cxn modelId="{F9632AEB-3DDD-42EB-A3CA-712A7FC94840}" type="presParOf" srcId="{9121C0EE-8F40-4DEB-9A24-BEDF45C3B955}" destId="{AB62BA87-454A-43DE-9332-4B04370E10B3}" srcOrd="1" destOrd="0" presId="urn:microsoft.com/office/officeart/2005/8/layout/vList3"/>
    <dgm:cxn modelId="{892040F7-CBC2-4610-89AE-BCFE1C2DF2AA}" type="presParOf" srcId="{93FB4752-59C0-4D55-804D-769818772F5A}" destId="{6017DB6C-AC83-4746-91F3-90D2D182B6AC}" srcOrd="5" destOrd="0" presId="urn:microsoft.com/office/officeart/2005/8/layout/vList3"/>
    <dgm:cxn modelId="{89ECB242-4C1A-4CF1-B0AC-381B8471ECCB}" type="presParOf" srcId="{93FB4752-59C0-4D55-804D-769818772F5A}" destId="{54FDB285-40BB-4C1B-BA89-8E07D368795F}" srcOrd="6" destOrd="0" presId="urn:microsoft.com/office/officeart/2005/8/layout/vList3"/>
    <dgm:cxn modelId="{07C25374-E622-43D3-9CBA-FF6104C85007}" type="presParOf" srcId="{54FDB285-40BB-4C1B-BA89-8E07D368795F}" destId="{7FE138CA-986C-4296-AE7F-56DDFA863341}" srcOrd="0" destOrd="0" presId="urn:microsoft.com/office/officeart/2005/8/layout/vList3"/>
    <dgm:cxn modelId="{86EA45EB-FD7D-4F01-900D-A832AD351097}" type="presParOf" srcId="{54FDB285-40BB-4C1B-BA89-8E07D368795F}" destId="{223E5FE9-6373-4F7F-A7FF-2155A94605C9}" srcOrd="1" destOrd="0" presId="urn:microsoft.com/office/officeart/2005/8/layout/vList3"/>
    <dgm:cxn modelId="{39B8191B-CCC2-4B1D-841A-74FAF44B149F}" type="presParOf" srcId="{93FB4752-59C0-4D55-804D-769818772F5A}" destId="{827C0BBD-A685-4893-9DBA-6C050E102DBE}" srcOrd="7" destOrd="0" presId="urn:microsoft.com/office/officeart/2005/8/layout/vList3"/>
    <dgm:cxn modelId="{B7E625B3-9DCE-4708-B643-D5F219014A33}" type="presParOf" srcId="{93FB4752-59C0-4D55-804D-769818772F5A}" destId="{38CE5046-89F0-4EC0-9D4A-611737D737C0}" srcOrd="8" destOrd="0" presId="urn:microsoft.com/office/officeart/2005/8/layout/vList3"/>
    <dgm:cxn modelId="{2CDBDBEE-1D94-4150-A8D1-EFC60C52AF39}" type="presParOf" srcId="{38CE5046-89F0-4EC0-9D4A-611737D737C0}" destId="{F0BDD303-351D-4850-9CA4-CD2CF1FDC1ED}" srcOrd="0" destOrd="0" presId="urn:microsoft.com/office/officeart/2005/8/layout/vList3"/>
    <dgm:cxn modelId="{A750FD75-BC01-4781-92C6-469E55025BD9}" type="presParOf" srcId="{38CE5046-89F0-4EC0-9D4A-611737D737C0}" destId="{58F5261C-2783-45D4-A1A6-60C0FA178C1E}"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0501A1-B1C2-4C85-B835-492CADBA1AC0}"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464E5E3A-F48E-4D74-B36B-2E89602715A3}">
      <dgm:prSet phldrT="[Text]"/>
      <dgm:spPr>
        <a:solidFill>
          <a:schemeClr val="accent1">
            <a:lumMod val="20000"/>
            <a:lumOff val="80000"/>
          </a:schemeClr>
        </a:solidFill>
      </dgm:spPr>
      <dgm:t>
        <a:bodyPr/>
        <a:lstStyle/>
        <a:p>
          <a:r>
            <a:rPr lang="en-US" dirty="0"/>
            <a:t>Policies/Procedures</a:t>
          </a:r>
        </a:p>
      </dgm:t>
    </dgm:pt>
    <dgm:pt modelId="{7A95C8E4-9D1F-4902-BCEA-B0901F226D6D}" type="parTrans" cxnId="{5D6167CC-FE25-4C8B-990D-152AD8392B41}">
      <dgm:prSet/>
      <dgm:spPr/>
      <dgm:t>
        <a:bodyPr/>
        <a:lstStyle/>
        <a:p>
          <a:endParaRPr lang="en-US"/>
        </a:p>
      </dgm:t>
    </dgm:pt>
    <dgm:pt modelId="{F65A68BE-9E88-4863-B1D4-9F126F9E4B54}" type="sibTrans" cxnId="{5D6167CC-FE25-4C8B-990D-152AD8392B41}">
      <dgm:prSet/>
      <dgm:spPr/>
      <dgm:t>
        <a:bodyPr/>
        <a:lstStyle/>
        <a:p>
          <a:endParaRPr lang="en-US"/>
        </a:p>
      </dgm:t>
    </dgm:pt>
    <dgm:pt modelId="{0CE67753-C30F-4552-8B09-DD8D1BD1F941}">
      <dgm:prSet phldrT="[Text]"/>
      <dgm:spPr>
        <a:solidFill>
          <a:schemeClr val="accent1">
            <a:lumMod val="40000"/>
            <a:lumOff val="60000"/>
          </a:schemeClr>
        </a:solidFill>
      </dgm:spPr>
      <dgm:t>
        <a:bodyPr/>
        <a:lstStyle/>
        <a:p>
          <a:r>
            <a:rPr lang="en-US" dirty="0"/>
            <a:t>Physical</a:t>
          </a:r>
        </a:p>
      </dgm:t>
    </dgm:pt>
    <dgm:pt modelId="{4CEA9BC1-0974-4641-B5BA-1B4C2B096025}" type="parTrans" cxnId="{69DD2AC2-1B56-4639-A32D-623AF9D72F6E}">
      <dgm:prSet/>
      <dgm:spPr/>
      <dgm:t>
        <a:bodyPr/>
        <a:lstStyle/>
        <a:p>
          <a:endParaRPr lang="en-US"/>
        </a:p>
      </dgm:t>
    </dgm:pt>
    <dgm:pt modelId="{F51D7F00-180D-444F-93BD-1CA07CF4DBB2}" type="sibTrans" cxnId="{69DD2AC2-1B56-4639-A32D-623AF9D72F6E}">
      <dgm:prSet/>
      <dgm:spPr/>
      <dgm:t>
        <a:bodyPr/>
        <a:lstStyle/>
        <a:p>
          <a:endParaRPr lang="en-US"/>
        </a:p>
      </dgm:t>
    </dgm:pt>
    <dgm:pt modelId="{D256916E-B74B-41AC-B6A6-BBD965FFE3F7}">
      <dgm:prSet phldrT="[Text]"/>
      <dgm:spPr>
        <a:solidFill>
          <a:schemeClr val="accent1">
            <a:lumMod val="60000"/>
            <a:lumOff val="40000"/>
          </a:schemeClr>
        </a:solidFill>
      </dgm:spPr>
      <dgm:t>
        <a:bodyPr/>
        <a:lstStyle/>
        <a:p>
          <a:r>
            <a:rPr lang="en-US" dirty="0"/>
            <a:t>Network</a:t>
          </a:r>
        </a:p>
      </dgm:t>
    </dgm:pt>
    <dgm:pt modelId="{F48A293D-014B-4AC7-B673-495A506FC83D}" type="parTrans" cxnId="{886BDF4F-42D8-4C81-A19D-3DBA2FE90751}">
      <dgm:prSet/>
      <dgm:spPr/>
      <dgm:t>
        <a:bodyPr/>
        <a:lstStyle/>
        <a:p>
          <a:endParaRPr lang="en-US"/>
        </a:p>
      </dgm:t>
    </dgm:pt>
    <dgm:pt modelId="{C0128E34-18C3-4609-9F8C-E696F7B964C8}" type="sibTrans" cxnId="{886BDF4F-42D8-4C81-A19D-3DBA2FE90751}">
      <dgm:prSet/>
      <dgm:spPr/>
      <dgm:t>
        <a:bodyPr/>
        <a:lstStyle/>
        <a:p>
          <a:endParaRPr lang="en-US"/>
        </a:p>
      </dgm:t>
    </dgm:pt>
    <dgm:pt modelId="{AF09FB7C-E7D7-4209-BB48-63AB5B6B009F}">
      <dgm:prSet phldrT="[Text]"/>
      <dgm:spPr>
        <a:solidFill>
          <a:schemeClr val="accent1">
            <a:lumMod val="75000"/>
          </a:schemeClr>
        </a:solidFill>
      </dgm:spPr>
      <dgm:t>
        <a:bodyPr/>
        <a:lstStyle/>
        <a:p>
          <a:r>
            <a:rPr lang="en-US" dirty="0"/>
            <a:t>Computer</a:t>
          </a:r>
        </a:p>
      </dgm:t>
    </dgm:pt>
    <dgm:pt modelId="{50078DA6-019F-466C-B6C1-DE5B4C1661CF}" type="parTrans" cxnId="{DD88B304-9C64-4751-8A6D-36CB65CEE6BE}">
      <dgm:prSet/>
      <dgm:spPr/>
      <dgm:t>
        <a:bodyPr/>
        <a:lstStyle/>
        <a:p>
          <a:endParaRPr lang="en-US"/>
        </a:p>
      </dgm:t>
    </dgm:pt>
    <dgm:pt modelId="{99824356-25AF-4D48-86B8-6C4F7CBA66D0}" type="sibTrans" cxnId="{DD88B304-9C64-4751-8A6D-36CB65CEE6BE}">
      <dgm:prSet/>
      <dgm:spPr/>
      <dgm:t>
        <a:bodyPr/>
        <a:lstStyle/>
        <a:p>
          <a:endParaRPr lang="en-US"/>
        </a:p>
      </dgm:t>
    </dgm:pt>
    <dgm:pt modelId="{619D2E15-3B61-4002-B5EA-AF926D8E193D}">
      <dgm:prSet/>
      <dgm:spPr>
        <a:solidFill>
          <a:schemeClr val="accent1">
            <a:lumMod val="50000"/>
          </a:schemeClr>
        </a:solidFill>
      </dgm:spPr>
      <dgm:t>
        <a:bodyPr/>
        <a:lstStyle/>
        <a:p>
          <a:endParaRPr lang="en-US"/>
        </a:p>
      </dgm:t>
    </dgm:pt>
    <dgm:pt modelId="{3A2C4244-0F30-400A-91EC-31FFA4E479FC}" type="parTrans" cxnId="{618C816E-4E69-4C46-8011-8064B2E3E131}">
      <dgm:prSet/>
      <dgm:spPr/>
      <dgm:t>
        <a:bodyPr/>
        <a:lstStyle/>
        <a:p>
          <a:endParaRPr lang="en-US"/>
        </a:p>
      </dgm:t>
    </dgm:pt>
    <dgm:pt modelId="{9CA91F06-2B10-4EB6-AD85-1EB00AD3DB22}" type="sibTrans" cxnId="{618C816E-4E69-4C46-8011-8064B2E3E131}">
      <dgm:prSet/>
      <dgm:spPr/>
      <dgm:t>
        <a:bodyPr/>
        <a:lstStyle/>
        <a:p>
          <a:endParaRPr lang="en-US"/>
        </a:p>
      </dgm:t>
    </dgm:pt>
    <dgm:pt modelId="{79862020-02BF-47D3-8D56-CDA7CF392A13}">
      <dgm:prSet/>
      <dgm:spPr>
        <a:solidFill>
          <a:schemeClr val="accent1">
            <a:lumMod val="50000"/>
          </a:schemeClr>
        </a:solidFill>
      </dgm:spPr>
      <dgm:t>
        <a:bodyPr/>
        <a:lstStyle/>
        <a:p>
          <a:endParaRPr lang="en-US"/>
        </a:p>
      </dgm:t>
    </dgm:pt>
    <dgm:pt modelId="{9666A64A-03CD-47C7-A23F-61A2D36609C6}" type="parTrans" cxnId="{7F7524FA-402A-4AB7-B5E6-E8273598F170}">
      <dgm:prSet/>
      <dgm:spPr/>
      <dgm:t>
        <a:bodyPr/>
        <a:lstStyle/>
        <a:p>
          <a:endParaRPr lang="en-US"/>
        </a:p>
      </dgm:t>
    </dgm:pt>
    <dgm:pt modelId="{0EB5F7EE-68EF-44B2-98B0-AF17047CEE85}" type="sibTrans" cxnId="{7F7524FA-402A-4AB7-B5E6-E8273598F170}">
      <dgm:prSet/>
      <dgm:spPr/>
      <dgm:t>
        <a:bodyPr/>
        <a:lstStyle/>
        <a:p>
          <a:endParaRPr lang="en-US"/>
        </a:p>
      </dgm:t>
    </dgm:pt>
    <dgm:pt modelId="{FC632895-4B66-4A99-A925-7878D1BFD1EE}" type="pres">
      <dgm:prSet presAssocID="{520501A1-B1C2-4C85-B835-492CADBA1AC0}" presName="Name0" presStyleCnt="0">
        <dgm:presLayoutVars>
          <dgm:chMax val="7"/>
          <dgm:resizeHandles val="exact"/>
        </dgm:presLayoutVars>
      </dgm:prSet>
      <dgm:spPr/>
    </dgm:pt>
    <dgm:pt modelId="{3E71298D-0B6C-4382-915D-06E98F993765}" type="pres">
      <dgm:prSet presAssocID="{520501A1-B1C2-4C85-B835-492CADBA1AC0}" presName="comp1" presStyleCnt="0"/>
      <dgm:spPr/>
    </dgm:pt>
    <dgm:pt modelId="{05B1F984-5A97-46CA-A2F9-48B4312DBFF0}" type="pres">
      <dgm:prSet presAssocID="{520501A1-B1C2-4C85-B835-492CADBA1AC0}" presName="circle1" presStyleLbl="node1" presStyleIdx="0" presStyleCnt="6"/>
      <dgm:spPr/>
    </dgm:pt>
    <dgm:pt modelId="{C7566C42-CC72-48C1-B690-1E4EF3B28031}" type="pres">
      <dgm:prSet presAssocID="{520501A1-B1C2-4C85-B835-492CADBA1AC0}" presName="c1text" presStyleLbl="node1" presStyleIdx="0" presStyleCnt="6">
        <dgm:presLayoutVars>
          <dgm:bulletEnabled val="1"/>
        </dgm:presLayoutVars>
      </dgm:prSet>
      <dgm:spPr/>
    </dgm:pt>
    <dgm:pt modelId="{F9C5CBFA-DE04-41A5-A774-C415FB9F48B5}" type="pres">
      <dgm:prSet presAssocID="{520501A1-B1C2-4C85-B835-492CADBA1AC0}" presName="comp2" presStyleCnt="0"/>
      <dgm:spPr/>
    </dgm:pt>
    <dgm:pt modelId="{763B711A-5A34-4367-9264-58205C496B06}" type="pres">
      <dgm:prSet presAssocID="{520501A1-B1C2-4C85-B835-492CADBA1AC0}" presName="circle2" presStyleLbl="node1" presStyleIdx="1" presStyleCnt="6"/>
      <dgm:spPr/>
    </dgm:pt>
    <dgm:pt modelId="{DA46B4F9-A5FE-46C7-B698-678E026DB9F8}" type="pres">
      <dgm:prSet presAssocID="{520501A1-B1C2-4C85-B835-492CADBA1AC0}" presName="c2text" presStyleLbl="node1" presStyleIdx="1" presStyleCnt="6">
        <dgm:presLayoutVars>
          <dgm:bulletEnabled val="1"/>
        </dgm:presLayoutVars>
      </dgm:prSet>
      <dgm:spPr/>
    </dgm:pt>
    <dgm:pt modelId="{EEA1BEFC-FFC8-4FE1-8601-F1741D37C3C9}" type="pres">
      <dgm:prSet presAssocID="{520501A1-B1C2-4C85-B835-492CADBA1AC0}" presName="comp3" presStyleCnt="0"/>
      <dgm:spPr/>
    </dgm:pt>
    <dgm:pt modelId="{1931F229-C43A-41C5-8806-FDFF7569FB79}" type="pres">
      <dgm:prSet presAssocID="{520501A1-B1C2-4C85-B835-492CADBA1AC0}" presName="circle3" presStyleLbl="node1" presStyleIdx="2" presStyleCnt="6"/>
      <dgm:spPr/>
    </dgm:pt>
    <dgm:pt modelId="{83E79734-A537-4BEB-9C3C-CB7D7B8BE923}" type="pres">
      <dgm:prSet presAssocID="{520501A1-B1C2-4C85-B835-492CADBA1AC0}" presName="c3text" presStyleLbl="node1" presStyleIdx="2" presStyleCnt="6">
        <dgm:presLayoutVars>
          <dgm:bulletEnabled val="1"/>
        </dgm:presLayoutVars>
      </dgm:prSet>
      <dgm:spPr/>
    </dgm:pt>
    <dgm:pt modelId="{7C17061A-A7F4-4391-8DC6-9FD90030E7B5}" type="pres">
      <dgm:prSet presAssocID="{520501A1-B1C2-4C85-B835-492CADBA1AC0}" presName="comp4" presStyleCnt="0"/>
      <dgm:spPr/>
    </dgm:pt>
    <dgm:pt modelId="{BE0361E9-DA88-4107-8E58-31D7238FB151}" type="pres">
      <dgm:prSet presAssocID="{520501A1-B1C2-4C85-B835-492CADBA1AC0}" presName="circle4" presStyleLbl="node1" presStyleIdx="3" presStyleCnt="6"/>
      <dgm:spPr/>
    </dgm:pt>
    <dgm:pt modelId="{6D6EEC48-24EE-4D44-AD76-02B34EF0C8D1}" type="pres">
      <dgm:prSet presAssocID="{520501A1-B1C2-4C85-B835-492CADBA1AC0}" presName="c4text" presStyleLbl="node1" presStyleIdx="3" presStyleCnt="6">
        <dgm:presLayoutVars>
          <dgm:bulletEnabled val="1"/>
        </dgm:presLayoutVars>
      </dgm:prSet>
      <dgm:spPr/>
    </dgm:pt>
    <dgm:pt modelId="{95F789B2-2EB2-40BC-8A7E-929EAEC7482A}" type="pres">
      <dgm:prSet presAssocID="{520501A1-B1C2-4C85-B835-492CADBA1AC0}" presName="comp5" presStyleCnt="0"/>
      <dgm:spPr/>
    </dgm:pt>
    <dgm:pt modelId="{500498E8-ADBB-4EE2-B539-D37AF7FFC537}" type="pres">
      <dgm:prSet presAssocID="{520501A1-B1C2-4C85-B835-492CADBA1AC0}" presName="circle5" presStyleLbl="node1" presStyleIdx="4" presStyleCnt="6"/>
      <dgm:spPr/>
    </dgm:pt>
    <dgm:pt modelId="{98085612-21A8-474C-AD9A-788AD40584F8}" type="pres">
      <dgm:prSet presAssocID="{520501A1-B1C2-4C85-B835-492CADBA1AC0}" presName="c5text" presStyleLbl="node1" presStyleIdx="4" presStyleCnt="6">
        <dgm:presLayoutVars>
          <dgm:bulletEnabled val="1"/>
        </dgm:presLayoutVars>
      </dgm:prSet>
      <dgm:spPr/>
    </dgm:pt>
    <dgm:pt modelId="{7A9254F9-682E-447D-B225-275C69A2872B}" type="pres">
      <dgm:prSet presAssocID="{520501A1-B1C2-4C85-B835-492CADBA1AC0}" presName="comp6" presStyleCnt="0"/>
      <dgm:spPr/>
    </dgm:pt>
    <dgm:pt modelId="{5388829A-DAEA-4705-AA59-6021DE4C33A0}" type="pres">
      <dgm:prSet presAssocID="{520501A1-B1C2-4C85-B835-492CADBA1AC0}" presName="circle6" presStyleLbl="node1" presStyleIdx="5" presStyleCnt="6"/>
      <dgm:spPr/>
    </dgm:pt>
    <dgm:pt modelId="{2C52B671-06DD-493F-A184-FB3C73D66027}" type="pres">
      <dgm:prSet presAssocID="{520501A1-B1C2-4C85-B835-492CADBA1AC0}" presName="c6text" presStyleLbl="node1" presStyleIdx="5" presStyleCnt="6">
        <dgm:presLayoutVars>
          <dgm:bulletEnabled val="1"/>
        </dgm:presLayoutVars>
      </dgm:prSet>
      <dgm:spPr/>
    </dgm:pt>
  </dgm:ptLst>
  <dgm:cxnLst>
    <dgm:cxn modelId="{DD88B304-9C64-4751-8A6D-36CB65CEE6BE}" srcId="{520501A1-B1C2-4C85-B835-492CADBA1AC0}" destId="{AF09FB7C-E7D7-4209-BB48-63AB5B6B009F}" srcOrd="3" destOrd="0" parTransId="{50078DA6-019F-466C-B6C1-DE5B4C1661CF}" sibTransId="{99824356-25AF-4D48-86B8-6C4F7CBA66D0}"/>
    <dgm:cxn modelId="{B0258516-8E90-4E22-992D-D9CF7524AF6F}" type="presOf" srcId="{520501A1-B1C2-4C85-B835-492CADBA1AC0}" destId="{FC632895-4B66-4A99-A925-7878D1BFD1EE}" srcOrd="0" destOrd="0" presId="urn:microsoft.com/office/officeart/2005/8/layout/venn2"/>
    <dgm:cxn modelId="{252EA224-30CD-4337-9E25-8065DEBF5E92}" type="presOf" srcId="{D256916E-B74B-41AC-B6A6-BBD965FFE3F7}" destId="{1931F229-C43A-41C5-8806-FDFF7569FB79}" srcOrd="0" destOrd="0" presId="urn:microsoft.com/office/officeart/2005/8/layout/venn2"/>
    <dgm:cxn modelId="{618C816E-4E69-4C46-8011-8064B2E3E131}" srcId="{520501A1-B1C2-4C85-B835-492CADBA1AC0}" destId="{619D2E15-3B61-4002-B5EA-AF926D8E193D}" srcOrd="5" destOrd="0" parTransId="{3A2C4244-0F30-400A-91EC-31FFA4E479FC}" sibTransId="{9CA91F06-2B10-4EB6-AD85-1EB00AD3DB22}"/>
    <dgm:cxn modelId="{886BDF4F-42D8-4C81-A19D-3DBA2FE90751}" srcId="{520501A1-B1C2-4C85-B835-492CADBA1AC0}" destId="{D256916E-B74B-41AC-B6A6-BBD965FFE3F7}" srcOrd="2" destOrd="0" parTransId="{F48A293D-014B-4AC7-B673-495A506FC83D}" sibTransId="{C0128E34-18C3-4609-9F8C-E696F7B964C8}"/>
    <dgm:cxn modelId="{309EE97D-E6BD-4F2F-91F6-37DC11760DB7}" type="presOf" srcId="{619D2E15-3B61-4002-B5EA-AF926D8E193D}" destId="{5388829A-DAEA-4705-AA59-6021DE4C33A0}" srcOrd="0" destOrd="0" presId="urn:microsoft.com/office/officeart/2005/8/layout/venn2"/>
    <dgm:cxn modelId="{5F179F7E-82C4-44D6-82A2-23005B032CCD}" type="presOf" srcId="{0CE67753-C30F-4552-8B09-DD8D1BD1F941}" destId="{763B711A-5A34-4367-9264-58205C496B06}" srcOrd="0" destOrd="0" presId="urn:microsoft.com/office/officeart/2005/8/layout/venn2"/>
    <dgm:cxn modelId="{B9922887-0ABF-477C-9738-FE4B2F2472D1}" type="presOf" srcId="{79862020-02BF-47D3-8D56-CDA7CF392A13}" destId="{500498E8-ADBB-4EE2-B539-D37AF7FFC537}" srcOrd="0" destOrd="0" presId="urn:microsoft.com/office/officeart/2005/8/layout/venn2"/>
    <dgm:cxn modelId="{08C7908F-9053-46D5-900C-86DB934CEC1B}" type="presOf" srcId="{0CE67753-C30F-4552-8B09-DD8D1BD1F941}" destId="{DA46B4F9-A5FE-46C7-B698-678E026DB9F8}" srcOrd="1" destOrd="0" presId="urn:microsoft.com/office/officeart/2005/8/layout/venn2"/>
    <dgm:cxn modelId="{CA969AAE-E2D4-4FD2-92C8-6A8AF23A9C25}" type="presOf" srcId="{AF09FB7C-E7D7-4209-BB48-63AB5B6B009F}" destId="{BE0361E9-DA88-4107-8E58-31D7238FB151}" srcOrd="0" destOrd="0" presId="urn:microsoft.com/office/officeart/2005/8/layout/venn2"/>
    <dgm:cxn modelId="{5FE6ABB8-AA99-4B47-8DA0-EB3B53BADE3D}" type="presOf" srcId="{D256916E-B74B-41AC-B6A6-BBD965FFE3F7}" destId="{83E79734-A537-4BEB-9C3C-CB7D7B8BE923}" srcOrd="1" destOrd="0" presId="urn:microsoft.com/office/officeart/2005/8/layout/venn2"/>
    <dgm:cxn modelId="{F2B35CBB-0468-4421-ABC0-1B87C0A761E2}" type="presOf" srcId="{AF09FB7C-E7D7-4209-BB48-63AB5B6B009F}" destId="{6D6EEC48-24EE-4D44-AD76-02B34EF0C8D1}" srcOrd="1" destOrd="0" presId="urn:microsoft.com/office/officeart/2005/8/layout/venn2"/>
    <dgm:cxn modelId="{7669C4BB-97C5-4537-A436-4A228CE944F7}" type="presOf" srcId="{79862020-02BF-47D3-8D56-CDA7CF392A13}" destId="{98085612-21A8-474C-AD9A-788AD40584F8}" srcOrd="1" destOrd="0" presId="urn:microsoft.com/office/officeart/2005/8/layout/venn2"/>
    <dgm:cxn modelId="{782163BF-155B-4E2D-8EE6-B6EF60E5E377}" type="presOf" srcId="{464E5E3A-F48E-4D74-B36B-2E89602715A3}" destId="{C7566C42-CC72-48C1-B690-1E4EF3B28031}" srcOrd="1" destOrd="0" presId="urn:microsoft.com/office/officeart/2005/8/layout/venn2"/>
    <dgm:cxn modelId="{69DD2AC2-1B56-4639-A32D-623AF9D72F6E}" srcId="{520501A1-B1C2-4C85-B835-492CADBA1AC0}" destId="{0CE67753-C30F-4552-8B09-DD8D1BD1F941}" srcOrd="1" destOrd="0" parTransId="{4CEA9BC1-0974-4641-B5BA-1B4C2B096025}" sibTransId="{F51D7F00-180D-444F-93BD-1CA07CF4DBB2}"/>
    <dgm:cxn modelId="{5D6167CC-FE25-4C8B-990D-152AD8392B41}" srcId="{520501A1-B1C2-4C85-B835-492CADBA1AC0}" destId="{464E5E3A-F48E-4D74-B36B-2E89602715A3}" srcOrd="0" destOrd="0" parTransId="{7A95C8E4-9D1F-4902-BCEA-B0901F226D6D}" sibTransId="{F65A68BE-9E88-4863-B1D4-9F126F9E4B54}"/>
    <dgm:cxn modelId="{C3E736D5-6C22-4FEE-B063-F67C8CD1C457}" type="presOf" srcId="{464E5E3A-F48E-4D74-B36B-2E89602715A3}" destId="{05B1F984-5A97-46CA-A2F9-48B4312DBFF0}" srcOrd="0" destOrd="0" presId="urn:microsoft.com/office/officeart/2005/8/layout/venn2"/>
    <dgm:cxn modelId="{7F7524FA-402A-4AB7-B5E6-E8273598F170}" srcId="{520501A1-B1C2-4C85-B835-492CADBA1AC0}" destId="{79862020-02BF-47D3-8D56-CDA7CF392A13}" srcOrd="4" destOrd="0" parTransId="{9666A64A-03CD-47C7-A23F-61A2D36609C6}" sibTransId="{0EB5F7EE-68EF-44B2-98B0-AF17047CEE85}"/>
    <dgm:cxn modelId="{5D4A4DFB-D2A1-4DD5-AF24-7EF66D90C473}" type="presOf" srcId="{619D2E15-3B61-4002-B5EA-AF926D8E193D}" destId="{2C52B671-06DD-493F-A184-FB3C73D66027}" srcOrd="1" destOrd="0" presId="urn:microsoft.com/office/officeart/2005/8/layout/venn2"/>
    <dgm:cxn modelId="{DAF81FAD-8BFC-4196-8079-B8701F417E08}" type="presParOf" srcId="{FC632895-4B66-4A99-A925-7878D1BFD1EE}" destId="{3E71298D-0B6C-4382-915D-06E98F993765}" srcOrd="0" destOrd="0" presId="urn:microsoft.com/office/officeart/2005/8/layout/venn2"/>
    <dgm:cxn modelId="{DB5DA6AF-FA10-4B01-B316-B86DE7D65350}" type="presParOf" srcId="{3E71298D-0B6C-4382-915D-06E98F993765}" destId="{05B1F984-5A97-46CA-A2F9-48B4312DBFF0}" srcOrd="0" destOrd="0" presId="urn:microsoft.com/office/officeart/2005/8/layout/venn2"/>
    <dgm:cxn modelId="{6BAA0662-E592-4E57-A5E7-8402148B3A5A}" type="presParOf" srcId="{3E71298D-0B6C-4382-915D-06E98F993765}" destId="{C7566C42-CC72-48C1-B690-1E4EF3B28031}" srcOrd="1" destOrd="0" presId="urn:microsoft.com/office/officeart/2005/8/layout/venn2"/>
    <dgm:cxn modelId="{71983C81-CDC1-4EF1-8E72-51D8922AB737}" type="presParOf" srcId="{FC632895-4B66-4A99-A925-7878D1BFD1EE}" destId="{F9C5CBFA-DE04-41A5-A774-C415FB9F48B5}" srcOrd="1" destOrd="0" presId="urn:microsoft.com/office/officeart/2005/8/layout/venn2"/>
    <dgm:cxn modelId="{10704F37-D36E-4049-A225-C1FDC61C64D4}" type="presParOf" srcId="{F9C5CBFA-DE04-41A5-A774-C415FB9F48B5}" destId="{763B711A-5A34-4367-9264-58205C496B06}" srcOrd="0" destOrd="0" presId="urn:microsoft.com/office/officeart/2005/8/layout/venn2"/>
    <dgm:cxn modelId="{1D2BE9C6-8275-46E2-8F06-447B93C8CC01}" type="presParOf" srcId="{F9C5CBFA-DE04-41A5-A774-C415FB9F48B5}" destId="{DA46B4F9-A5FE-46C7-B698-678E026DB9F8}" srcOrd="1" destOrd="0" presId="urn:microsoft.com/office/officeart/2005/8/layout/venn2"/>
    <dgm:cxn modelId="{2A734D57-A89D-4DBD-97B9-365729A9D681}" type="presParOf" srcId="{FC632895-4B66-4A99-A925-7878D1BFD1EE}" destId="{EEA1BEFC-FFC8-4FE1-8601-F1741D37C3C9}" srcOrd="2" destOrd="0" presId="urn:microsoft.com/office/officeart/2005/8/layout/venn2"/>
    <dgm:cxn modelId="{A97C8675-5E94-4E7D-B31F-F96CFBCFE593}" type="presParOf" srcId="{EEA1BEFC-FFC8-4FE1-8601-F1741D37C3C9}" destId="{1931F229-C43A-41C5-8806-FDFF7569FB79}" srcOrd="0" destOrd="0" presId="urn:microsoft.com/office/officeart/2005/8/layout/venn2"/>
    <dgm:cxn modelId="{E6744F85-C6B3-4F05-A41B-750B5DB4A5AA}" type="presParOf" srcId="{EEA1BEFC-FFC8-4FE1-8601-F1741D37C3C9}" destId="{83E79734-A537-4BEB-9C3C-CB7D7B8BE923}" srcOrd="1" destOrd="0" presId="urn:microsoft.com/office/officeart/2005/8/layout/venn2"/>
    <dgm:cxn modelId="{F516AE13-40F1-4B88-A01D-B544F1E7DAB0}" type="presParOf" srcId="{FC632895-4B66-4A99-A925-7878D1BFD1EE}" destId="{7C17061A-A7F4-4391-8DC6-9FD90030E7B5}" srcOrd="3" destOrd="0" presId="urn:microsoft.com/office/officeart/2005/8/layout/venn2"/>
    <dgm:cxn modelId="{EBC7588B-ED80-4C4A-B6D5-4FFFDAA7F25E}" type="presParOf" srcId="{7C17061A-A7F4-4391-8DC6-9FD90030E7B5}" destId="{BE0361E9-DA88-4107-8E58-31D7238FB151}" srcOrd="0" destOrd="0" presId="urn:microsoft.com/office/officeart/2005/8/layout/venn2"/>
    <dgm:cxn modelId="{4BB561CB-5B36-4598-BD09-E24E5797C567}" type="presParOf" srcId="{7C17061A-A7F4-4391-8DC6-9FD90030E7B5}" destId="{6D6EEC48-24EE-4D44-AD76-02B34EF0C8D1}" srcOrd="1" destOrd="0" presId="urn:microsoft.com/office/officeart/2005/8/layout/venn2"/>
    <dgm:cxn modelId="{BC4C1659-A8E5-4BFE-8714-3946E9B9FD4F}" type="presParOf" srcId="{FC632895-4B66-4A99-A925-7878D1BFD1EE}" destId="{95F789B2-2EB2-40BC-8A7E-929EAEC7482A}" srcOrd="4" destOrd="0" presId="urn:microsoft.com/office/officeart/2005/8/layout/venn2"/>
    <dgm:cxn modelId="{D6D38840-4670-45ED-B3E9-D07B1B6D18D8}" type="presParOf" srcId="{95F789B2-2EB2-40BC-8A7E-929EAEC7482A}" destId="{500498E8-ADBB-4EE2-B539-D37AF7FFC537}" srcOrd="0" destOrd="0" presId="urn:microsoft.com/office/officeart/2005/8/layout/venn2"/>
    <dgm:cxn modelId="{8D2745DD-6EC1-42A4-A3DE-26DD03530602}" type="presParOf" srcId="{95F789B2-2EB2-40BC-8A7E-929EAEC7482A}" destId="{98085612-21A8-474C-AD9A-788AD40584F8}" srcOrd="1" destOrd="0" presId="urn:microsoft.com/office/officeart/2005/8/layout/venn2"/>
    <dgm:cxn modelId="{0D05A51F-D5D5-4B22-9D6E-9A984DC2DD64}" type="presParOf" srcId="{FC632895-4B66-4A99-A925-7878D1BFD1EE}" destId="{7A9254F9-682E-447D-B225-275C69A2872B}" srcOrd="5" destOrd="0" presId="urn:microsoft.com/office/officeart/2005/8/layout/venn2"/>
    <dgm:cxn modelId="{6DAE2572-1797-4943-8DCE-70C02F38E3C9}" type="presParOf" srcId="{7A9254F9-682E-447D-B225-275C69A2872B}" destId="{5388829A-DAEA-4705-AA59-6021DE4C33A0}" srcOrd="0" destOrd="0" presId="urn:microsoft.com/office/officeart/2005/8/layout/venn2"/>
    <dgm:cxn modelId="{849DC342-791D-478E-8FBB-E2AB9D7C02D5}" type="presParOf" srcId="{7A9254F9-682E-447D-B225-275C69A2872B}" destId="{2C52B671-06DD-493F-A184-FB3C73D66027}"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CE56C-D99D-4D23-A301-B322A9659593}"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212F2B0C-34CA-463A-82DF-D64A21446CEF}">
      <dgm:prSet phldrT="[Text]"/>
      <dgm:spPr/>
      <dgm:t>
        <a:bodyPr/>
        <a:lstStyle/>
        <a:p>
          <a:r>
            <a:rPr lang="en-US" dirty="0"/>
            <a:t>Planning &amp; Requirements</a:t>
          </a:r>
        </a:p>
      </dgm:t>
    </dgm:pt>
    <dgm:pt modelId="{84A8915D-81B1-454F-B187-3E0A26534FC4}" type="parTrans" cxnId="{F9C66A6E-C0B6-4FDD-A24D-1FE905808F71}">
      <dgm:prSet/>
      <dgm:spPr/>
      <dgm:t>
        <a:bodyPr/>
        <a:lstStyle/>
        <a:p>
          <a:endParaRPr lang="en-US"/>
        </a:p>
      </dgm:t>
    </dgm:pt>
    <dgm:pt modelId="{22DFEE69-2205-4C0E-8221-248153FAE45C}" type="sibTrans" cxnId="{F9C66A6E-C0B6-4FDD-A24D-1FE905808F71}">
      <dgm:prSet/>
      <dgm:spPr/>
      <dgm:t>
        <a:bodyPr/>
        <a:lstStyle/>
        <a:p>
          <a:endParaRPr lang="en-US"/>
        </a:p>
      </dgm:t>
    </dgm:pt>
    <dgm:pt modelId="{7260E631-F811-4184-8AC3-5E3F3BF65886}">
      <dgm:prSet phldrT="[Text]"/>
      <dgm:spPr/>
      <dgm:t>
        <a:bodyPr/>
        <a:lstStyle/>
        <a:p>
          <a:r>
            <a:rPr lang="en-US" dirty="0"/>
            <a:t>Architecture &amp; Design</a:t>
          </a:r>
        </a:p>
      </dgm:t>
    </dgm:pt>
    <dgm:pt modelId="{00272FEF-AFF5-4787-9E14-E3147996DB29}" type="parTrans" cxnId="{9839696F-DE4B-4C1B-8ED2-8A6690D31FC1}">
      <dgm:prSet/>
      <dgm:spPr/>
      <dgm:t>
        <a:bodyPr/>
        <a:lstStyle/>
        <a:p>
          <a:endParaRPr lang="en-US"/>
        </a:p>
      </dgm:t>
    </dgm:pt>
    <dgm:pt modelId="{4397BDB9-8343-493E-9A77-F3BF4D19461F}" type="sibTrans" cxnId="{9839696F-DE4B-4C1B-8ED2-8A6690D31FC1}">
      <dgm:prSet/>
      <dgm:spPr/>
      <dgm:t>
        <a:bodyPr/>
        <a:lstStyle/>
        <a:p>
          <a:endParaRPr lang="en-US"/>
        </a:p>
      </dgm:t>
    </dgm:pt>
    <dgm:pt modelId="{B077FABF-41DF-4631-8116-8AB0F16BBBD3}">
      <dgm:prSet phldrT="[Text]"/>
      <dgm:spPr/>
      <dgm:t>
        <a:bodyPr/>
        <a:lstStyle/>
        <a:p>
          <a:r>
            <a:rPr lang="en-US" dirty="0"/>
            <a:t>Test Planning</a:t>
          </a:r>
        </a:p>
      </dgm:t>
    </dgm:pt>
    <dgm:pt modelId="{1CF6E08C-F5E9-4038-A99B-17EEFD2B1A70}" type="parTrans" cxnId="{70AA8B33-4CA6-4A38-9BC3-8B5D5F784449}">
      <dgm:prSet/>
      <dgm:spPr/>
      <dgm:t>
        <a:bodyPr/>
        <a:lstStyle/>
        <a:p>
          <a:endParaRPr lang="en-US"/>
        </a:p>
      </dgm:t>
    </dgm:pt>
    <dgm:pt modelId="{7DC33EAF-3817-422E-BABA-064D7EF07885}" type="sibTrans" cxnId="{70AA8B33-4CA6-4A38-9BC3-8B5D5F784449}">
      <dgm:prSet/>
      <dgm:spPr/>
      <dgm:t>
        <a:bodyPr/>
        <a:lstStyle/>
        <a:p>
          <a:endParaRPr lang="en-US"/>
        </a:p>
      </dgm:t>
    </dgm:pt>
    <dgm:pt modelId="{CB33A277-6FC7-449C-9C90-7C8F5DBE7B64}">
      <dgm:prSet/>
      <dgm:spPr/>
      <dgm:t>
        <a:bodyPr/>
        <a:lstStyle/>
        <a:p>
          <a:r>
            <a:rPr lang="en-US" dirty="0"/>
            <a:t>Coding</a:t>
          </a:r>
        </a:p>
      </dgm:t>
    </dgm:pt>
    <dgm:pt modelId="{DCE162EE-C5A8-4A45-9448-F2C2343562FE}" type="parTrans" cxnId="{D0147EA1-C6F0-48A6-99B0-B013E513B20A}">
      <dgm:prSet/>
      <dgm:spPr/>
      <dgm:t>
        <a:bodyPr/>
        <a:lstStyle/>
        <a:p>
          <a:endParaRPr lang="en-US"/>
        </a:p>
      </dgm:t>
    </dgm:pt>
    <dgm:pt modelId="{1E48F780-AECB-486B-A775-C838EC2C9E7A}" type="sibTrans" cxnId="{D0147EA1-C6F0-48A6-99B0-B013E513B20A}">
      <dgm:prSet/>
      <dgm:spPr/>
      <dgm:t>
        <a:bodyPr/>
        <a:lstStyle/>
        <a:p>
          <a:endParaRPr lang="en-US"/>
        </a:p>
      </dgm:t>
    </dgm:pt>
    <dgm:pt modelId="{53D9FFAE-2AA7-4678-8F66-CC2EC8B18265}">
      <dgm:prSet/>
      <dgm:spPr/>
      <dgm:t>
        <a:bodyPr/>
        <a:lstStyle/>
        <a:p>
          <a:r>
            <a:rPr lang="en-US" dirty="0"/>
            <a:t>Testing &amp; Results</a:t>
          </a:r>
        </a:p>
      </dgm:t>
    </dgm:pt>
    <dgm:pt modelId="{B718ABB6-F7A6-4894-AC0C-6898104A9A6F}" type="parTrans" cxnId="{CECD5109-3FAF-4C49-BE26-3CB2883D7342}">
      <dgm:prSet/>
      <dgm:spPr/>
      <dgm:t>
        <a:bodyPr/>
        <a:lstStyle/>
        <a:p>
          <a:endParaRPr lang="en-US"/>
        </a:p>
      </dgm:t>
    </dgm:pt>
    <dgm:pt modelId="{2D20D28F-430F-441C-ADBC-868E5D7BE85F}" type="sibTrans" cxnId="{CECD5109-3FAF-4C49-BE26-3CB2883D7342}">
      <dgm:prSet/>
      <dgm:spPr/>
      <dgm:t>
        <a:bodyPr/>
        <a:lstStyle/>
        <a:p>
          <a:endParaRPr lang="en-US"/>
        </a:p>
      </dgm:t>
    </dgm:pt>
    <dgm:pt modelId="{81E34C8B-D4DE-4844-B087-072721BE60C8}">
      <dgm:prSet/>
      <dgm:spPr/>
      <dgm:t>
        <a:bodyPr/>
        <a:lstStyle/>
        <a:p>
          <a:r>
            <a:rPr lang="en-US" dirty="0"/>
            <a:t>Release &amp; Maintenance</a:t>
          </a:r>
        </a:p>
      </dgm:t>
    </dgm:pt>
    <dgm:pt modelId="{0074C855-BCB2-4ED1-AB11-CF81054C17EE}" type="parTrans" cxnId="{272ED13D-0F3A-4804-886D-AE6915CDCE69}">
      <dgm:prSet/>
      <dgm:spPr/>
      <dgm:t>
        <a:bodyPr/>
        <a:lstStyle/>
        <a:p>
          <a:endParaRPr lang="en-US"/>
        </a:p>
      </dgm:t>
    </dgm:pt>
    <dgm:pt modelId="{148EDF81-49A6-41FA-8BAE-13F405120F2C}" type="sibTrans" cxnId="{272ED13D-0F3A-4804-886D-AE6915CDCE69}">
      <dgm:prSet/>
      <dgm:spPr/>
      <dgm:t>
        <a:bodyPr/>
        <a:lstStyle/>
        <a:p>
          <a:endParaRPr lang="en-US"/>
        </a:p>
      </dgm:t>
    </dgm:pt>
    <dgm:pt modelId="{1B664AD2-E326-4AD4-A486-48CB56B4C30E}" type="pres">
      <dgm:prSet presAssocID="{6B7CE56C-D99D-4D23-A301-B322A9659593}" presName="Name0" presStyleCnt="0">
        <dgm:presLayoutVars>
          <dgm:dir/>
          <dgm:resizeHandles val="exact"/>
        </dgm:presLayoutVars>
      </dgm:prSet>
      <dgm:spPr/>
    </dgm:pt>
    <dgm:pt modelId="{CAB06742-2F35-4FAA-9748-75947F461640}" type="pres">
      <dgm:prSet presAssocID="{212F2B0C-34CA-463A-82DF-D64A21446CEF}" presName="composite" presStyleCnt="0"/>
      <dgm:spPr/>
    </dgm:pt>
    <dgm:pt modelId="{FD20504B-19CA-4C0B-A548-85D483AD28B1}" type="pres">
      <dgm:prSet presAssocID="{212F2B0C-34CA-463A-82DF-D64A21446CEF}" presName="bgChev" presStyleLbl="node1" presStyleIdx="0" presStyleCnt="6"/>
      <dgm:spPr/>
    </dgm:pt>
    <dgm:pt modelId="{C8393422-89B6-4244-8E21-4A59A6B287C6}" type="pres">
      <dgm:prSet presAssocID="{212F2B0C-34CA-463A-82DF-D64A21446CEF}" presName="txNode" presStyleLbl="fgAcc1" presStyleIdx="0" presStyleCnt="6">
        <dgm:presLayoutVars>
          <dgm:bulletEnabled val="1"/>
        </dgm:presLayoutVars>
      </dgm:prSet>
      <dgm:spPr/>
    </dgm:pt>
    <dgm:pt modelId="{538C2EE7-9837-49AA-8B9E-CA039932265D}" type="pres">
      <dgm:prSet presAssocID="{22DFEE69-2205-4C0E-8221-248153FAE45C}" presName="compositeSpace" presStyleCnt="0"/>
      <dgm:spPr/>
    </dgm:pt>
    <dgm:pt modelId="{68719099-7C0B-422B-8D18-D54966E7E396}" type="pres">
      <dgm:prSet presAssocID="{7260E631-F811-4184-8AC3-5E3F3BF65886}" presName="composite" presStyleCnt="0"/>
      <dgm:spPr/>
    </dgm:pt>
    <dgm:pt modelId="{9B2ECED4-1261-4054-BE44-B3C4B3251669}" type="pres">
      <dgm:prSet presAssocID="{7260E631-F811-4184-8AC3-5E3F3BF65886}" presName="bgChev" presStyleLbl="node1" presStyleIdx="1" presStyleCnt="6"/>
      <dgm:spPr/>
    </dgm:pt>
    <dgm:pt modelId="{87293433-3E68-42ED-B134-E7BD89A47E09}" type="pres">
      <dgm:prSet presAssocID="{7260E631-F811-4184-8AC3-5E3F3BF65886}" presName="txNode" presStyleLbl="fgAcc1" presStyleIdx="1" presStyleCnt="6">
        <dgm:presLayoutVars>
          <dgm:bulletEnabled val="1"/>
        </dgm:presLayoutVars>
      </dgm:prSet>
      <dgm:spPr/>
    </dgm:pt>
    <dgm:pt modelId="{E75B09CB-5BAF-424C-9E37-D89F5F64B8B8}" type="pres">
      <dgm:prSet presAssocID="{4397BDB9-8343-493E-9A77-F3BF4D19461F}" presName="compositeSpace" presStyleCnt="0"/>
      <dgm:spPr/>
    </dgm:pt>
    <dgm:pt modelId="{49499D13-2307-4D7F-8E9C-5D47CBD8C9B3}" type="pres">
      <dgm:prSet presAssocID="{B077FABF-41DF-4631-8116-8AB0F16BBBD3}" presName="composite" presStyleCnt="0"/>
      <dgm:spPr/>
    </dgm:pt>
    <dgm:pt modelId="{DAE0C342-4CED-48AE-ACBD-1BD6949326E0}" type="pres">
      <dgm:prSet presAssocID="{B077FABF-41DF-4631-8116-8AB0F16BBBD3}" presName="bgChev" presStyleLbl="node1" presStyleIdx="2" presStyleCnt="6"/>
      <dgm:spPr/>
    </dgm:pt>
    <dgm:pt modelId="{FB56EDD1-6AFB-45B6-9BA1-6BEB4805B250}" type="pres">
      <dgm:prSet presAssocID="{B077FABF-41DF-4631-8116-8AB0F16BBBD3}" presName="txNode" presStyleLbl="fgAcc1" presStyleIdx="2" presStyleCnt="6">
        <dgm:presLayoutVars>
          <dgm:bulletEnabled val="1"/>
        </dgm:presLayoutVars>
      </dgm:prSet>
      <dgm:spPr/>
    </dgm:pt>
    <dgm:pt modelId="{2956835C-BF00-4168-ACC9-7BFF3DE941F7}" type="pres">
      <dgm:prSet presAssocID="{7DC33EAF-3817-422E-BABA-064D7EF07885}" presName="compositeSpace" presStyleCnt="0"/>
      <dgm:spPr/>
    </dgm:pt>
    <dgm:pt modelId="{3EE24E85-049B-4065-B2B3-51F0E41A0911}" type="pres">
      <dgm:prSet presAssocID="{CB33A277-6FC7-449C-9C90-7C8F5DBE7B64}" presName="composite" presStyleCnt="0"/>
      <dgm:spPr/>
    </dgm:pt>
    <dgm:pt modelId="{649F4C3D-7E08-42ED-8A0B-28F9C7C9693E}" type="pres">
      <dgm:prSet presAssocID="{CB33A277-6FC7-449C-9C90-7C8F5DBE7B64}" presName="bgChev" presStyleLbl="node1" presStyleIdx="3" presStyleCnt="6"/>
      <dgm:spPr/>
    </dgm:pt>
    <dgm:pt modelId="{EC929322-3C71-413C-A239-787BAAA06705}" type="pres">
      <dgm:prSet presAssocID="{CB33A277-6FC7-449C-9C90-7C8F5DBE7B64}" presName="txNode" presStyleLbl="fgAcc1" presStyleIdx="3" presStyleCnt="6">
        <dgm:presLayoutVars>
          <dgm:bulletEnabled val="1"/>
        </dgm:presLayoutVars>
      </dgm:prSet>
      <dgm:spPr/>
    </dgm:pt>
    <dgm:pt modelId="{B7323453-BB0E-4083-A7A6-DC36B0B89D43}" type="pres">
      <dgm:prSet presAssocID="{1E48F780-AECB-486B-A775-C838EC2C9E7A}" presName="compositeSpace" presStyleCnt="0"/>
      <dgm:spPr/>
    </dgm:pt>
    <dgm:pt modelId="{EBD97DD6-73CF-430B-9076-4990751C29A5}" type="pres">
      <dgm:prSet presAssocID="{53D9FFAE-2AA7-4678-8F66-CC2EC8B18265}" presName="composite" presStyleCnt="0"/>
      <dgm:spPr/>
    </dgm:pt>
    <dgm:pt modelId="{BC8757E4-B28A-4929-AE13-1CC2816C893E}" type="pres">
      <dgm:prSet presAssocID="{53D9FFAE-2AA7-4678-8F66-CC2EC8B18265}" presName="bgChev" presStyleLbl="node1" presStyleIdx="4" presStyleCnt="6"/>
      <dgm:spPr/>
    </dgm:pt>
    <dgm:pt modelId="{C2DE0C13-1667-4E85-996A-9DCA35ABF867}" type="pres">
      <dgm:prSet presAssocID="{53D9FFAE-2AA7-4678-8F66-CC2EC8B18265}" presName="txNode" presStyleLbl="fgAcc1" presStyleIdx="4" presStyleCnt="6">
        <dgm:presLayoutVars>
          <dgm:bulletEnabled val="1"/>
        </dgm:presLayoutVars>
      </dgm:prSet>
      <dgm:spPr/>
    </dgm:pt>
    <dgm:pt modelId="{1F602820-4B8B-497A-AD10-9AFE9070E9CD}" type="pres">
      <dgm:prSet presAssocID="{2D20D28F-430F-441C-ADBC-868E5D7BE85F}" presName="compositeSpace" presStyleCnt="0"/>
      <dgm:spPr/>
    </dgm:pt>
    <dgm:pt modelId="{39CD3C56-9ACA-43EF-ACDF-B371D0609067}" type="pres">
      <dgm:prSet presAssocID="{81E34C8B-D4DE-4844-B087-072721BE60C8}" presName="composite" presStyleCnt="0"/>
      <dgm:spPr/>
    </dgm:pt>
    <dgm:pt modelId="{96FB89D5-F3E5-4C56-B61D-423173F3C694}" type="pres">
      <dgm:prSet presAssocID="{81E34C8B-D4DE-4844-B087-072721BE60C8}" presName="bgChev" presStyleLbl="node1" presStyleIdx="5" presStyleCnt="6"/>
      <dgm:spPr/>
    </dgm:pt>
    <dgm:pt modelId="{100892AB-F42E-47D2-A053-0E1E3B01DC5A}" type="pres">
      <dgm:prSet presAssocID="{81E34C8B-D4DE-4844-B087-072721BE60C8}" presName="txNode" presStyleLbl="fgAcc1" presStyleIdx="5" presStyleCnt="6">
        <dgm:presLayoutVars>
          <dgm:bulletEnabled val="1"/>
        </dgm:presLayoutVars>
      </dgm:prSet>
      <dgm:spPr/>
    </dgm:pt>
  </dgm:ptLst>
  <dgm:cxnLst>
    <dgm:cxn modelId="{CECD5109-3FAF-4C49-BE26-3CB2883D7342}" srcId="{6B7CE56C-D99D-4D23-A301-B322A9659593}" destId="{53D9FFAE-2AA7-4678-8F66-CC2EC8B18265}" srcOrd="4" destOrd="0" parTransId="{B718ABB6-F7A6-4894-AC0C-6898104A9A6F}" sibTransId="{2D20D28F-430F-441C-ADBC-868E5D7BE85F}"/>
    <dgm:cxn modelId="{8D7AA010-BBE6-4162-BD28-04861878E473}" type="presOf" srcId="{7260E631-F811-4184-8AC3-5E3F3BF65886}" destId="{87293433-3E68-42ED-B134-E7BD89A47E09}" srcOrd="0" destOrd="0" presId="urn:microsoft.com/office/officeart/2005/8/layout/chevronAccent+Icon"/>
    <dgm:cxn modelId="{70AA8B33-4CA6-4A38-9BC3-8B5D5F784449}" srcId="{6B7CE56C-D99D-4D23-A301-B322A9659593}" destId="{B077FABF-41DF-4631-8116-8AB0F16BBBD3}" srcOrd="2" destOrd="0" parTransId="{1CF6E08C-F5E9-4038-A99B-17EEFD2B1A70}" sibTransId="{7DC33EAF-3817-422E-BABA-064D7EF07885}"/>
    <dgm:cxn modelId="{E36A213B-BC75-4A04-9BD4-446C1B8939B7}" type="presOf" srcId="{212F2B0C-34CA-463A-82DF-D64A21446CEF}" destId="{C8393422-89B6-4244-8E21-4A59A6B287C6}" srcOrd="0" destOrd="0" presId="urn:microsoft.com/office/officeart/2005/8/layout/chevronAccent+Icon"/>
    <dgm:cxn modelId="{272ED13D-0F3A-4804-886D-AE6915CDCE69}" srcId="{6B7CE56C-D99D-4D23-A301-B322A9659593}" destId="{81E34C8B-D4DE-4844-B087-072721BE60C8}" srcOrd="5" destOrd="0" parTransId="{0074C855-BCB2-4ED1-AB11-CF81054C17EE}" sibTransId="{148EDF81-49A6-41FA-8BAE-13F405120F2C}"/>
    <dgm:cxn modelId="{16387C3E-47C8-48B2-B531-436AC049ED85}" type="presOf" srcId="{6B7CE56C-D99D-4D23-A301-B322A9659593}" destId="{1B664AD2-E326-4AD4-A486-48CB56B4C30E}" srcOrd="0" destOrd="0" presId="urn:microsoft.com/office/officeart/2005/8/layout/chevronAccent+Icon"/>
    <dgm:cxn modelId="{45285C67-437F-4CDA-84BB-600499A187D6}" type="presOf" srcId="{81E34C8B-D4DE-4844-B087-072721BE60C8}" destId="{100892AB-F42E-47D2-A053-0E1E3B01DC5A}" srcOrd="0" destOrd="0" presId="urn:microsoft.com/office/officeart/2005/8/layout/chevronAccent+Icon"/>
    <dgm:cxn modelId="{F9C66A6E-C0B6-4FDD-A24D-1FE905808F71}" srcId="{6B7CE56C-D99D-4D23-A301-B322A9659593}" destId="{212F2B0C-34CA-463A-82DF-D64A21446CEF}" srcOrd="0" destOrd="0" parTransId="{84A8915D-81B1-454F-B187-3E0A26534FC4}" sibTransId="{22DFEE69-2205-4C0E-8221-248153FAE45C}"/>
    <dgm:cxn modelId="{9839696F-DE4B-4C1B-8ED2-8A6690D31FC1}" srcId="{6B7CE56C-D99D-4D23-A301-B322A9659593}" destId="{7260E631-F811-4184-8AC3-5E3F3BF65886}" srcOrd="1" destOrd="0" parTransId="{00272FEF-AFF5-4787-9E14-E3147996DB29}" sibTransId="{4397BDB9-8343-493E-9A77-F3BF4D19461F}"/>
    <dgm:cxn modelId="{0F543579-5128-4DC2-9F64-F80335BAE968}" type="presOf" srcId="{CB33A277-6FC7-449C-9C90-7C8F5DBE7B64}" destId="{EC929322-3C71-413C-A239-787BAAA06705}" srcOrd="0" destOrd="0" presId="urn:microsoft.com/office/officeart/2005/8/layout/chevronAccent+Icon"/>
    <dgm:cxn modelId="{D0147EA1-C6F0-48A6-99B0-B013E513B20A}" srcId="{6B7CE56C-D99D-4D23-A301-B322A9659593}" destId="{CB33A277-6FC7-449C-9C90-7C8F5DBE7B64}" srcOrd="3" destOrd="0" parTransId="{DCE162EE-C5A8-4A45-9448-F2C2343562FE}" sibTransId="{1E48F780-AECB-486B-A775-C838EC2C9E7A}"/>
    <dgm:cxn modelId="{ECE13AD2-3F38-4628-B1FD-C5741F5AC402}" type="presOf" srcId="{B077FABF-41DF-4631-8116-8AB0F16BBBD3}" destId="{FB56EDD1-6AFB-45B6-9BA1-6BEB4805B250}" srcOrd="0" destOrd="0" presId="urn:microsoft.com/office/officeart/2005/8/layout/chevronAccent+Icon"/>
    <dgm:cxn modelId="{189CFEF1-883F-4F9E-836D-0E4AD531A04F}" type="presOf" srcId="{53D9FFAE-2AA7-4678-8F66-CC2EC8B18265}" destId="{C2DE0C13-1667-4E85-996A-9DCA35ABF867}" srcOrd="0" destOrd="0" presId="urn:microsoft.com/office/officeart/2005/8/layout/chevronAccent+Icon"/>
    <dgm:cxn modelId="{A04F43D6-8EF2-45BE-BD27-36E7124324BB}" type="presParOf" srcId="{1B664AD2-E326-4AD4-A486-48CB56B4C30E}" destId="{CAB06742-2F35-4FAA-9748-75947F461640}" srcOrd="0" destOrd="0" presId="urn:microsoft.com/office/officeart/2005/8/layout/chevronAccent+Icon"/>
    <dgm:cxn modelId="{FDEFB69C-DA27-4FCC-9305-47C800A2A0ED}" type="presParOf" srcId="{CAB06742-2F35-4FAA-9748-75947F461640}" destId="{FD20504B-19CA-4C0B-A548-85D483AD28B1}" srcOrd="0" destOrd="0" presId="urn:microsoft.com/office/officeart/2005/8/layout/chevronAccent+Icon"/>
    <dgm:cxn modelId="{417C2048-F391-4385-9968-6DA09779E9A4}" type="presParOf" srcId="{CAB06742-2F35-4FAA-9748-75947F461640}" destId="{C8393422-89B6-4244-8E21-4A59A6B287C6}" srcOrd="1" destOrd="0" presId="urn:microsoft.com/office/officeart/2005/8/layout/chevronAccent+Icon"/>
    <dgm:cxn modelId="{5ED94AEE-D9E8-4F84-8124-7EAF52D86E18}" type="presParOf" srcId="{1B664AD2-E326-4AD4-A486-48CB56B4C30E}" destId="{538C2EE7-9837-49AA-8B9E-CA039932265D}" srcOrd="1" destOrd="0" presId="urn:microsoft.com/office/officeart/2005/8/layout/chevronAccent+Icon"/>
    <dgm:cxn modelId="{59727737-594C-48DD-842A-136A587BC38A}" type="presParOf" srcId="{1B664AD2-E326-4AD4-A486-48CB56B4C30E}" destId="{68719099-7C0B-422B-8D18-D54966E7E396}" srcOrd="2" destOrd="0" presId="urn:microsoft.com/office/officeart/2005/8/layout/chevronAccent+Icon"/>
    <dgm:cxn modelId="{47D3703F-B056-45D6-96EC-83E93B8CF4B2}" type="presParOf" srcId="{68719099-7C0B-422B-8D18-D54966E7E396}" destId="{9B2ECED4-1261-4054-BE44-B3C4B3251669}" srcOrd="0" destOrd="0" presId="urn:microsoft.com/office/officeart/2005/8/layout/chevronAccent+Icon"/>
    <dgm:cxn modelId="{F7FB7E17-3EA4-4C48-A570-3449F3C8CB5E}" type="presParOf" srcId="{68719099-7C0B-422B-8D18-D54966E7E396}" destId="{87293433-3E68-42ED-B134-E7BD89A47E09}" srcOrd="1" destOrd="0" presId="urn:microsoft.com/office/officeart/2005/8/layout/chevronAccent+Icon"/>
    <dgm:cxn modelId="{7F524734-5352-4E83-A485-1FBD9940F764}" type="presParOf" srcId="{1B664AD2-E326-4AD4-A486-48CB56B4C30E}" destId="{E75B09CB-5BAF-424C-9E37-D89F5F64B8B8}" srcOrd="3" destOrd="0" presId="urn:microsoft.com/office/officeart/2005/8/layout/chevronAccent+Icon"/>
    <dgm:cxn modelId="{03C80714-B94D-4D87-8663-9C044B145F06}" type="presParOf" srcId="{1B664AD2-E326-4AD4-A486-48CB56B4C30E}" destId="{49499D13-2307-4D7F-8E9C-5D47CBD8C9B3}" srcOrd="4" destOrd="0" presId="urn:microsoft.com/office/officeart/2005/8/layout/chevronAccent+Icon"/>
    <dgm:cxn modelId="{2AEE1A6D-516D-42C4-8DEB-02DA6D496689}" type="presParOf" srcId="{49499D13-2307-4D7F-8E9C-5D47CBD8C9B3}" destId="{DAE0C342-4CED-48AE-ACBD-1BD6949326E0}" srcOrd="0" destOrd="0" presId="urn:microsoft.com/office/officeart/2005/8/layout/chevronAccent+Icon"/>
    <dgm:cxn modelId="{7BDD45B0-C314-477B-A59B-2E343CAB0165}" type="presParOf" srcId="{49499D13-2307-4D7F-8E9C-5D47CBD8C9B3}" destId="{FB56EDD1-6AFB-45B6-9BA1-6BEB4805B250}" srcOrd="1" destOrd="0" presId="urn:microsoft.com/office/officeart/2005/8/layout/chevronAccent+Icon"/>
    <dgm:cxn modelId="{B1F96198-F2D1-44B4-B455-F545C2DFDABB}" type="presParOf" srcId="{1B664AD2-E326-4AD4-A486-48CB56B4C30E}" destId="{2956835C-BF00-4168-ACC9-7BFF3DE941F7}" srcOrd="5" destOrd="0" presId="urn:microsoft.com/office/officeart/2005/8/layout/chevronAccent+Icon"/>
    <dgm:cxn modelId="{21CF5EF0-80BB-445E-8D2C-3B1DB5D66752}" type="presParOf" srcId="{1B664AD2-E326-4AD4-A486-48CB56B4C30E}" destId="{3EE24E85-049B-4065-B2B3-51F0E41A0911}" srcOrd="6" destOrd="0" presId="urn:microsoft.com/office/officeart/2005/8/layout/chevronAccent+Icon"/>
    <dgm:cxn modelId="{AE6A73D2-B006-47C2-BF0E-D715926B67A5}" type="presParOf" srcId="{3EE24E85-049B-4065-B2B3-51F0E41A0911}" destId="{649F4C3D-7E08-42ED-8A0B-28F9C7C9693E}" srcOrd="0" destOrd="0" presId="urn:microsoft.com/office/officeart/2005/8/layout/chevronAccent+Icon"/>
    <dgm:cxn modelId="{3599FF94-C14B-4C02-9BFB-5E0617C48468}" type="presParOf" srcId="{3EE24E85-049B-4065-B2B3-51F0E41A0911}" destId="{EC929322-3C71-413C-A239-787BAAA06705}" srcOrd="1" destOrd="0" presId="urn:microsoft.com/office/officeart/2005/8/layout/chevronAccent+Icon"/>
    <dgm:cxn modelId="{C492CF59-1C6B-4BBF-BEC2-5D8189304DE0}" type="presParOf" srcId="{1B664AD2-E326-4AD4-A486-48CB56B4C30E}" destId="{B7323453-BB0E-4083-A7A6-DC36B0B89D43}" srcOrd="7" destOrd="0" presId="urn:microsoft.com/office/officeart/2005/8/layout/chevronAccent+Icon"/>
    <dgm:cxn modelId="{46149CC5-3574-4EF7-9A20-F6ADFC349B8F}" type="presParOf" srcId="{1B664AD2-E326-4AD4-A486-48CB56B4C30E}" destId="{EBD97DD6-73CF-430B-9076-4990751C29A5}" srcOrd="8" destOrd="0" presId="urn:microsoft.com/office/officeart/2005/8/layout/chevronAccent+Icon"/>
    <dgm:cxn modelId="{6C9A0BED-E905-4BF4-9374-712B480184EA}" type="presParOf" srcId="{EBD97DD6-73CF-430B-9076-4990751C29A5}" destId="{BC8757E4-B28A-4929-AE13-1CC2816C893E}" srcOrd="0" destOrd="0" presId="urn:microsoft.com/office/officeart/2005/8/layout/chevronAccent+Icon"/>
    <dgm:cxn modelId="{5322F88F-A9FF-4F29-821E-E48FC0021436}" type="presParOf" srcId="{EBD97DD6-73CF-430B-9076-4990751C29A5}" destId="{C2DE0C13-1667-4E85-996A-9DCA35ABF867}" srcOrd="1" destOrd="0" presId="urn:microsoft.com/office/officeart/2005/8/layout/chevronAccent+Icon"/>
    <dgm:cxn modelId="{9F114F0A-BEA2-43E4-BE7C-C91EA58A6102}" type="presParOf" srcId="{1B664AD2-E326-4AD4-A486-48CB56B4C30E}" destId="{1F602820-4B8B-497A-AD10-9AFE9070E9CD}" srcOrd="9" destOrd="0" presId="urn:microsoft.com/office/officeart/2005/8/layout/chevronAccent+Icon"/>
    <dgm:cxn modelId="{EC6F7230-9A3C-4CF7-AEE1-93FC5400BC5F}" type="presParOf" srcId="{1B664AD2-E326-4AD4-A486-48CB56B4C30E}" destId="{39CD3C56-9ACA-43EF-ACDF-B371D0609067}" srcOrd="10" destOrd="0" presId="urn:microsoft.com/office/officeart/2005/8/layout/chevronAccent+Icon"/>
    <dgm:cxn modelId="{2094B692-9075-428D-857F-EFFBBC0C1A53}" type="presParOf" srcId="{39CD3C56-9ACA-43EF-ACDF-B371D0609067}" destId="{96FB89D5-F3E5-4C56-B61D-423173F3C694}" srcOrd="0" destOrd="0" presId="urn:microsoft.com/office/officeart/2005/8/layout/chevronAccent+Icon"/>
    <dgm:cxn modelId="{ED684615-5C98-46BE-B883-2BE7E7FF486B}" type="presParOf" srcId="{39CD3C56-9ACA-43EF-ACDF-B371D0609067}" destId="{100892AB-F42E-47D2-A053-0E1E3B01DC5A}"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D81B02-D563-410E-9590-E5FD92A456D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7518516-D000-45AB-843E-0ED29EFD563F}">
      <dgm:prSet/>
      <dgm:spPr/>
      <dgm:t>
        <a:bodyPr/>
        <a:lstStyle/>
        <a:p>
          <a:r>
            <a:rPr lang="en-US"/>
            <a:t>Main ICS Concern = AVAILABILITY</a:t>
          </a:r>
        </a:p>
      </dgm:t>
    </dgm:pt>
    <dgm:pt modelId="{2F9E209F-42BB-4EF9-9683-8ECCA417D4DF}" type="parTrans" cxnId="{1D59E197-DCAC-43E2-A229-AF55D06BE258}">
      <dgm:prSet/>
      <dgm:spPr/>
      <dgm:t>
        <a:bodyPr/>
        <a:lstStyle/>
        <a:p>
          <a:endParaRPr lang="en-US"/>
        </a:p>
      </dgm:t>
    </dgm:pt>
    <dgm:pt modelId="{3836E115-3806-4D16-9926-4CAED1D21325}" type="sibTrans" cxnId="{1D59E197-DCAC-43E2-A229-AF55D06BE258}">
      <dgm:prSet/>
      <dgm:spPr/>
      <dgm:t>
        <a:bodyPr/>
        <a:lstStyle/>
        <a:p>
          <a:endParaRPr lang="en-US"/>
        </a:p>
      </dgm:t>
    </dgm:pt>
    <dgm:pt modelId="{00284A60-09D8-40DC-A320-9710A1D584C4}">
      <dgm:prSet/>
      <dgm:spPr/>
      <dgm:t>
        <a:bodyPr/>
        <a:lstStyle/>
        <a:p>
          <a:r>
            <a:rPr lang="en-US" dirty="0"/>
            <a:t>Light Weight: provide stability, performance</a:t>
          </a:r>
        </a:p>
      </dgm:t>
    </dgm:pt>
    <dgm:pt modelId="{5BDECC4B-FAAC-476E-9C30-8E81FDB7A32A}" type="parTrans" cxnId="{93CCE113-5335-4CC6-A535-DAA676C51B90}">
      <dgm:prSet/>
      <dgm:spPr/>
      <dgm:t>
        <a:bodyPr/>
        <a:lstStyle/>
        <a:p>
          <a:endParaRPr lang="en-US"/>
        </a:p>
      </dgm:t>
    </dgm:pt>
    <dgm:pt modelId="{85BAAA89-048C-4492-AC76-7A775BE0AD5E}" type="sibTrans" cxnId="{93CCE113-5335-4CC6-A535-DAA676C51B90}">
      <dgm:prSet/>
      <dgm:spPr/>
      <dgm:t>
        <a:bodyPr/>
        <a:lstStyle/>
        <a:p>
          <a:endParaRPr lang="en-US"/>
        </a:p>
      </dgm:t>
    </dgm:pt>
    <dgm:pt modelId="{0104A1F8-2F84-408D-A387-7A76D3C06546}">
      <dgm:prSet/>
      <dgm:spPr/>
      <dgm:t>
        <a:bodyPr/>
        <a:lstStyle/>
        <a:p>
          <a:r>
            <a:rPr lang="en-US"/>
            <a:t>Weak/No Security </a:t>
          </a:r>
        </a:p>
      </dgm:t>
    </dgm:pt>
    <dgm:pt modelId="{FA2DE98B-F31D-4153-91E0-C6823F5E3930}" type="parTrans" cxnId="{4B014EE1-CF49-4ED5-AC2A-9B7F0DB997CB}">
      <dgm:prSet/>
      <dgm:spPr/>
      <dgm:t>
        <a:bodyPr/>
        <a:lstStyle/>
        <a:p>
          <a:endParaRPr lang="en-US"/>
        </a:p>
      </dgm:t>
    </dgm:pt>
    <dgm:pt modelId="{94E733EB-B55A-4575-AFF9-F54336D3C6EE}" type="sibTrans" cxnId="{4B014EE1-CF49-4ED5-AC2A-9B7F0DB997CB}">
      <dgm:prSet/>
      <dgm:spPr/>
      <dgm:t>
        <a:bodyPr/>
        <a:lstStyle/>
        <a:p>
          <a:endParaRPr lang="en-US"/>
        </a:p>
      </dgm:t>
    </dgm:pt>
    <dgm:pt modelId="{5C2C5B0E-766F-4365-B9CD-66B2F2733AC7}">
      <dgm:prSet/>
      <dgm:spPr/>
      <dgm:t>
        <a:bodyPr/>
        <a:lstStyle/>
        <a:p>
          <a:r>
            <a:rPr lang="en-US"/>
            <a:t>Protocols are now starting to support common media type: Ethernet</a:t>
          </a:r>
        </a:p>
      </dgm:t>
    </dgm:pt>
    <dgm:pt modelId="{725A5912-5B90-4E60-BDC0-48A1A436FEED}" type="parTrans" cxnId="{08D6A913-82E7-4575-B83A-080C5FF1AD23}">
      <dgm:prSet/>
      <dgm:spPr/>
      <dgm:t>
        <a:bodyPr/>
        <a:lstStyle/>
        <a:p>
          <a:endParaRPr lang="en-US"/>
        </a:p>
      </dgm:t>
    </dgm:pt>
    <dgm:pt modelId="{7CA36DA6-541C-446D-8613-6FA7B6713568}" type="sibTrans" cxnId="{08D6A913-82E7-4575-B83A-080C5FF1AD23}">
      <dgm:prSet/>
      <dgm:spPr/>
      <dgm:t>
        <a:bodyPr/>
        <a:lstStyle/>
        <a:p>
          <a:endParaRPr lang="en-US"/>
        </a:p>
      </dgm:t>
    </dgm:pt>
    <dgm:pt modelId="{38EC3F1C-E84A-4676-9A36-53AAA10C2FCC}">
      <dgm:prSet/>
      <dgm:spPr/>
      <dgm:t>
        <a:bodyPr/>
        <a:lstStyle/>
        <a:p>
          <a:r>
            <a:rPr lang="en-US"/>
            <a:t>Protocols can now run on top of IP</a:t>
          </a:r>
        </a:p>
      </dgm:t>
    </dgm:pt>
    <dgm:pt modelId="{5102E054-6B06-4520-9107-153B4337622B}" type="parTrans" cxnId="{DDB9C1CA-5925-4A37-B916-A9D27F086A56}">
      <dgm:prSet/>
      <dgm:spPr/>
      <dgm:t>
        <a:bodyPr/>
        <a:lstStyle/>
        <a:p>
          <a:endParaRPr lang="en-US"/>
        </a:p>
      </dgm:t>
    </dgm:pt>
    <dgm:pt modelId="{76DFD9F0-F48E-4883-B395-D37E3EB95D18}" type="sibTrans" cxnId="{DDB9C1CA-5925-4A37-B916-A9D27F086A56}">
      <dgm:prSet/>
      <dgm:spPr/>
      <dgm:t>
        <a:bodyPr/>
        <a:lstStyle/>
        <a:p>
          <a:endParaRPr lang="en-US"/>
        </a:p>
      </dgm:t>
    </dgm:pt>
    <dgm:pt modelId="{7912C7DE-8ECA-41D4-A94E-E363C2D8FF86}" type="pres">
      <dgm:prSet presAssocID="{A0D81B02-D563-410E-9590-E5FD92A456DC}" presName="linearFlow" presStyleCnt="0">
        <dgm:presLayoutVars>
          <dgm:dir/>
          <dgm:resizeHandles val="exact"/>
        </dgm:presLayoutVars>
      </dgm:prSet>
      <dgm:spPr/>
    </dgm:pt>
    <dgm:pt modelId="{A4475151-C8D1-44D9-8238-DF2E46633749}" type="pres">
      <dgm:prSet presAssocID="{87518516-D000-45AB-843E-0ED29EFD563F}" presName="composite" presStyleCnt="0"/>
      <dgm:spPr/>
    </dgm:pt>
    <dgm:pt modelId="{68AF0726-1F85-4647-B4BD-64178C179C05}" type="pres">
      <dgm:prSet presAssocID="{87518516-D000-45AB-843E-0ED29EFD563F}" presName="imgShp" presStyleLbl="fgImgPlace1" presStyleIdx="0" presStyleCnt="5" custLinFactNeighborX="-48360" custLinFactNeighborY="-1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Single gear"/>
        </a:ext>
      </dgm:extLst>
    </dgm:pt>
    <dgm:pt modelId="{93C5BD94-AAE1-4AF0-B097-CB8BECFDE627}" type="pres">
      <dgm:prSet presAssocID="{87518516-D000-45AB-843E-0ED29EFD563F}" presName="txShp" presStyleLbl="node1" presStyleIdx="0" presStyleCnt="5">
        <dgm:presLayoutVars>
          <dgm:bulletEnabled val="1"/>
        </dgm:presLayoutVars>
      </dgm:prSet>
      <dgm:spPr/>
    </dgm:pt>
    <dgm:pt modelId="{985DD283-2A80-43DF-9872-22FD7C9C0883}" type="pres">
      <dgm:prSet presAssocID="{3836E115-3806-4D16-9926-4CAED1D21325}" presName="spacing" presStyleCnt="0"/>
      <dgm:spPr/>
    </dgm:pt>
    <dgm:pt modelId="{E974B83C-671E-4499-98DF-9DCC71EF251C}" type="pres">
      <dgm:prSet presAssocID="{00284A60-09D8-40DC-A320-9710A1D584C4}" presName="composite" presStyleCnt="0"/>
      <dgm:spPr/>
    </dgm:pt>
    <dgm:pt modelId="{FD128592-2E8B-4B5C-A580-0D1D2C0814E0}" type="pres">
      <dgm:prSet presAssocID="{00284A60-09D8-40DC-A320-9710A1D584C4}" presName="imgShp" presStyleLbl="fgImgPlace1" presStyleIdx="1" presStyleCnt="5" custLinFactNeighborX="-47838" custLinFactNeighborY="-44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Gauge"/>
        </a:ext>
      </dgm:extLst>
    </dgm:pt>
    <dgm:pt modelId="{1ADE1186-7436-4E4D-9D33-573F9D6CF433}" type="pres">
      <dgm:prSet presAssocID="{00284A60-09D8-40DC-A320-9710A1D584C4}" presName="txShp" presStyleLbl="node1" presStyleIdx="1" presStyleCnt="5">
        <dgm:presLayoutVars>
          <dgm:bulletEnabled val="1"/>
        </dgm:presLayoutVars>
      </dgm:prSet>
      <dgm:spPr/>
    </dgm:pt>
    <dgm:pt modelId="{9787A686-A2E2-4261-B21C-B53A62A54A39}" type="pres">
      <dgm:prSet presAssocID="{85BAAA89-048C-4492-AC76-7A775BE0AD5E}" presName="spacing" presStyleCnt="0"/>
      <dgm:spPr/>
    </dgm:pt>
    <dgm:pt modelId="{618710A3-224A-4A91-8110-15E0F6B6BF45}" type="pres">
      <dgm:prSet presAssocID="{0104A1F8-2F84-408D-A387-7A76D3C06546}" presName="composite" presStyleCnt="0"/>
      <dgm:spPr/>
    </dgm:pt>
    <dgm:pt modelId="{EC4AA3F7-FAD8-46E5-85BC-27D572D25E98}" type="pres">
      <dgm:prSet presAssocID="{0104A1F8-2F84-408D-A387-7A76D3C06546}" presName="imgShp" presStyleLbl="fgImgPlace1" presStyleIdx="2" presStyleCnt="5" custLinFactNeighborX="-47426" custLinFactNeighborY="-160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Unlock"/>
        </a:ext>
      </dgm:extLst>
    </dgm:pt>
    <dgm:pt modelId="{8B1F476D-840E-47F0-BAA6-1B534A6B3383}" type="pres">
      <dgm:prSet presAssocID="{0104A1F8-2F84-408D-A387-7A76D3C06546}" presName="txShp" presStyleLbl="node1" presStyleIdx="2" presStyleCnt="5">
        <dgm:presLayoutVars>
          <dgm:bulletEnabled val="1"/>
        </dgm:presLayoutVars>
      </dgm:prSet>
      <dgm:spPr/>
    </dgm:pt>
    <dgm:pt modelId="{A70F3AEA-C2D9-487D-843C-149DE576BB7A}" type="pres">
      <dgm:prSet presAssocID="{94E733EB-B55A-4575-AFF9-F54336D3C6EE}" presName="spacing" presStyleCnt="0"/>
      <dgm:spPr/>
    </dgm:pt>
    <dgm:pt modelId="{7390D830-88AA-4DBC-A70A-7A9898D4035F}" type="pres">
      <dgm:prSet presAssocID="{5C2C5B0E-766F-4365-B9CD-66B2F2733AC7}" presName="composite" presStyleCnt="0"/>
      <dgm:spPr/>
    </dgm:pt>
    <dgm:pt modelId="{A504EB97-32DD-40A4-BAE3-46F72FA10E35}" type="pres">
      <dgm:prSet presAssocID="{5C2C5B0E-766F-4365-B9CD-66B2F2733AC7}" presName="imgShp" presStyleLbl="fgImgPlace1" presStyleIdx="3" presStyleCnt="5" custLinFactNeighborX="-46223" custLinFactNeighborY="-218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Hierarchy"/>
        </a:ext>
      </dgm:extLst>
    </dgm:pt>
    <dgm:pt modelId="{12DB459B-A48E-4C9E-985D-A7AAB9AF059C}" type="pres">
      <dgm:prSet presAssocID="{5C2C5B0E-766F-4365-B9CD-66B2F2733AC7}" presName="txShp" presStyleLbl="node1" presStyleIdx="3" presStyleCnt="5">
        <dgm:presLayoutVars>
          <dgm:bulletEnabled val="1"/>
        </dgm:presLayoutVars>
      </dgm:prSet>
      <dgm:spPr/>
    </dgm:pt>
    <dgm:pt modelId="{F47D486F-C5B0-4AE7-BC99-8B9F4043B768}" type="pres">
      <dgm:prSet presAssocID="{7CA36DA6-541C-446D-8613-6FA7B6713568}" presName="spacing" presStyleCnt="0"/>
      <dgm:spPr/>
    </dgm:pt>
    <dgm:pt modelId="{F5D00EFD-EF4E-4517-901B-15ACFD6EE786}" type="pres">
      <dgm:prSet presAssocID="{38EC3F1C-E84A-4676-9A36-53AAA10C2FCC}" presName="composite" presStyleCnt="0"/>
      <dgm:spPr/>
    </dgm:pt>
    <dgm:pt modelId="{B8B78A04-EE42-4ADC-9DD8-19E352F79D1D}" type="pres">
      <dgm:prSet presAssocID="{38EC3F1C-E84A-4676-9A36-53AAA10C2FCC}" presName="imgShp" presStyleLbl="fgImgPlace1" presStyleIdx="4" presStyleCnt="5" custLinFactNeighborX="-47100" custLinFactNeighborY="19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Earth globe Africa and Europe"/>
        </a:ext>
      </dgm:extLst>
    </dgm:pt>
    <dgm:pt modelId="{945AAC7E-6064-4544-BFBE-B69EA2ECC2C4}" type="pres">
      <dgm:prSet presAssocID="{38EC3F1C-E84A-4676-9A36-53AAA10C2FCC}" presName="txShp" presStyleLbl="node1" presStyleIdx="4" presStyleCnt="5">
        <dgm:presLayoutVars>
          <dgm:bulletEnabled val="1"/>
        </dgm:presLayoutVars>
      </dgm:prSet>
      <dgm:spPr/>
    </dgm:pt>
  </dgm:ptLst>
  <dgm:cxnLst>
    <dgm:cxn modelId="{08D6A913-82E7-4575-B83A-080C5FF1AD23}" srcId="{A0D81B02-D563-410E-9590-E5FD92A456DC}" destId="{5C2C5B0E-766F-4365-B9CD-66B2F2733AC7}" srcOrd="3" destOrd="0" parTransId="{725A5912-5B90-4E60-BDC0-48A1A436FEED}" sibTransId="{7CA36DA6-541C-446D-8613-6FA7B6713568}"/>
    <dgm:cxn modelId="{93CCE113-5335-4CC6-A535-DAA676C51B90}" srcId="{A0D81B02-D563-410E-9590-E5FD92A456DC}" destId="{00284A60-09D8-40DC-A320-9710A1D584C4}" srcOrd="1" destOrd="0" parTransId="{5BDECC4B-FAAC-476E-9C30-8E81FDB7A32A}" sibTransId="{85BAAA89-048C-4492-AC76-7A775BE0AD5E}"/>
    <dgm:cxn modelId="{049F4F2D-12A5-4893-88A4-67FB7A2F15E0}" type="presOf" srcId="{00284A60-09D8-40DC-A320-9710A1D584C4}" destId="{1ADE1186-7436-4E4D-9D33-573F9D6CF433}" srcOrd="0" destOrd="0" presId="urn:microsoft.com/office/officeart/2005/8/layout/vList3"/>
    <dgm:cxn modelId="{68190732-38DC-48B8-AE1D-95958906ED64}" type="presOf" srcId="{5C2C5B0E-766F-4365-B9CD-66B2F2733AC7}" destId="{12DB459B-A48E-4C9E-985D-A7AAB9AF059C}" srcOrd="0" destOrd="0" presId="urn:microsoft.com/office/officeart/2005/8/layout/vList3"/>
    <dgm:cxn modelId="{9B6E3C3C-7E92-45F8-BE9D-6696AE6A276C}" type="presOf" srcId="{38EC3F1C-E84A-4676-9A36-53AAA10C2FCC}" destId="{945AAC7E-6064-4544-BFBE-B69EA2ECC2C4}" srcOrd="0" destOrd="0" presId="urn:microsoft.com/office/officeart/2005/8/layout/vList3"/>
    <dgm:cxn modelId="{503C6341-419C-4B90-AADF-594525EE4080}" type="presOf" srcId="{A0D81B02-D563-410E-9590-E5FD92A456DC}" destId="{7912C7DE-8ECA-41D4-A94E-E363C2D8FF86}" srcOrd="0" destOrd="0" presId="urn:microsoft.com/office/officeart/2005/8/layout/vList3"/>
    <dgm:cxn modelId="{1D59E197-DCAC-43E2-A229-AF55D06BE258}" srcId="{A0D81B02-D563-410E-9590-E5FD92A456DC}" destId="{87518516-D000-45AB-843E-0ED29EFD563F}" srcOrd="0" destOrd="0" parTransId="{2F9E209F-42BB-4EF9-9683-8ECCA417D4DF}" sibTransId="{3836E115-3806-4D16-9926-4CAED1D21325}"/>
    <dgm:cxn modelId="{DDB9C1CA-5925-4A37-B916-A9D27F086A56}" srcId="{A0D81B02-D563-410E-9590-E5FD92A456DC}" destId="{38EC3F1C-E84A-4676-9A36-53AAA10C2FCC}" srcOrd="4" destOrd="0" parTransId="{5102E054-6B06-4520-9107-153B4337622B}" sibTransId="{76DFD9F0-F48E-4883-B395-D37E3EB95D18}"/>
    <dgm:cxn modelId="{4B014EE1-CF49-4ED5-AC2A-9B7F0DB997CB}" srcId="{A0D81B02-D563-410E-9590-E5FD92A456DC}" destId="{0104A1F8-2F84-408D-A387-7A76D3C06546}" srcOrd="2" destOrd="0" parTransId="{FA2DE98B-F31D-4153-91E0-C6823F5E3930}" sibTransId="{94E733EB-B55A-4575-AFF9-F54336D3C6EE}"/>
    <dgm:cxn modelId="{865A87E3-7119-4CE9-BBB2-BA0906CAC69C}" type="presOf" srcId="{0104A1F8-2F84-408D-A387-7A76D3C06546}" destId="{8B1F476D-840E-47F0-BAA6-1B534A6B3383}" srcOrd="0" destOrd="0" presId="urn:microsoft.com/office/officeart/2005/8/layout/vList3"/>
    <dgm:cxn modelId="{FD0BC6ED-B193-4DF1-87F0-C2223ED3E9D3}" type="presOf" srcId="{87518516-D000-45AB-843E-0ED29EFD563F}" destId="{93C5BD94-AAE1-4AF0-B097-CB8BECFDE627}" srcOrd="0" destOrd="0" presId="urn:microsoft.com/office/officeart/2005/8/layout/vList3"/>
    <dgm:cxn modelId="{7D986349-DE1C-4C25-9684-06E59430F856}" type="presParOf" srcId="{7912C7DE-8ECA-41D4-A94E-E363C2D8FF86}" destId="{A4475151-C8D1-44D9-8238-DF2E46633749}" srcOrd="0" destOrd="0" presId="urn:microsoft.com/office/officeart/2005/8/layout/vList3"/>
    <dgm:cxn modelId="{72556D43-428D-4F47-9C86-FA0B6FBFBB88}" type="presParOf" srcId="{A4475151-C8D1-44D9-8238-DF2E46633749}" destId="{68AF0726-1F85-4647-B4BD-64178C179C05}" srcOrd="0" destOrd="0" presId="urn:microsoft.com/office/officeart/2005/8/layout/vList3"/>
    <dgm:cxn modelId="{087E59C7-9F49-478A-9B59-C76E9DBF8A11}" type="presParOf" srcId="{A4475151-C8D1-44D9-8238-DF2E46633749}" destId="{93C5BD94-AAE1-4AF0-B097-CB8BECFDE627}" srcOrd="1" destOrd="0" presId="urn:microsoft.com/office/officeart/2005/8/layout/vList3"/>
    <dgm:cxn modelId="{5219AE4C-4725-4A49-9C52-F8B57D955477}" type="presParOf" srcId="{7912C7DE-8ECA-41D4-A94E-E363C2D8FF86}" destId="{985DD283-2A80-43DF-9872-22FD7C9C0883}" srcOrd="1" destOrd="0" presId="urn:microsoft.com/office/officeart/2005/8/layout/vList3"/>
    <dgm:cxn modelId="{3BD24FB1-EC31-4DB3-B5CB-128F0C725D26}" type="presParOf" srcId="{7912C7DE-8ECA-41D4-A94E-E363C2D8FF86}" destId="{E974B83C-671E-4499-98DF-9DCC71EF251C}" srcOrd="2" destOrd="0" presId="urn:microsoft.com/office/officeart/2005/8/layout/vList3"/>
    <dgm:cxn modelId="{228DF305-9A1E-4C04-BF8A-F65A6F895BD9}" type="presParOf" srcId="{E974B83C-671E-4499-98DF-9DCC71EF251C}" destId="{FD128592-2E8B-4B5C-A580-0D1D2C0814E0}" srcOrd="0" destOrd="0" presId="urn:microsoft.com/office/officeart/2005/8/layout/vList3"/>
    <dgm:cxn modelId="{935D13D0-54FB-4FB3-BDC6-BB0F4228D45C}" type="presParOf" srcId="{E974B83C-671E-4499-98DF-9DCC71EF251C}" destId="{1ADE1186-7436-4E4D-9D33-573F9D6CF433}" srcOrd="1" destOrd="0" presId="urn:microsoft.com/office/officeart/2005/8/layout/vList3"/>
    <dgm:cxn modelId="{51F263D5-7404-495E-9160-7A178E435ADE}" type="presParOf" srcId="{7912C7DE-8ECA-41D4-A94E-E363C2D8FF86}" destId="{9787A686-A2E2-4261-B21C-B53A62A54A39}" srcOrd="3" destOrd="0" presId="urn:microsoft.com/office/officeart/2005/8/layout/vList3"/>
    <dgm:cxn modelId="{1D4A1BC1-FAF4-41B6-BC56-EAF71A13C60C}" type="presParOf" srcId="{7912C7DE-8ECA-41D4-A94E-E363C2D8FF86}" destId="{618710A3-224A-4A91-8110-15E0F6B6BF45}" srcOrd="4" destOrd="0" presId="urn:microsoft.com/office/officeart/2005/8/layout/vList3"/>
    <dgm:cxn modelId="{EC4F4C1B-C417-4851-A413-5184DCE9021D}" type="presParOf" srcId="{618710A3-224A-4A91-8110-15E0F6B6BF45}" destId="{EC4AA3F7-FAD8-46E5-85BC-27D572D25E98}" srcOrd="0" destOrd="0" presId="urn:microsoft.com/office/officeart/2005/8/layout/vList3"/>
    <dgm:cxn modelId="{C73F5EA2-FCD6-4468-99AF-B14260B23DC8}" type="presParOf" srcId="{618710A3-224A-4A91-8110-15E0F6B6BF45}" destId="{8B1F476D-840E-47F0-BAA6-1B534A6B3383}" srcOrd="1" destOrd="0" presId="urn:microsoft.com/office/officeart/2005/8/layout/vList3"/>
    <dgm:cxn modelId="{E7D9718E-FCC6-4B34-B3D2-9233BC92B94D}" type="presParOf" srcId="{7912C7DE-8ECA-41D4-A94E-E363C2D8FF86}" destId="{A70F3AEA-C2D9-487D-843C-149DE576BB7A}" srcOrd="5" destOrd="0" presId="urn:microsoft.com/office/officeart/2005/8/layout/vList3"/>
    <dgm:cxn modelId="{20174359-9A6D-4741-94A2-14903E80C127}" type="presParOf" srcId="{7912C7DE-8ECA-41D4-A94E-E363C2D8FF86}" destId="{7390D830-88AA-4DBC-A70A-7A9898D4035F}" srcOrd="6" destOrd="0" presId="urn:microsoft.com/office/officeart/2005/8/layout/vList3"/>
    <dgm:cxn modelId="{495345DA-1277-4D2C-BDED-23914D2F8F02}" type="presParOf" srcId="{7390D830-88AA-4DBC-A70A-7A9898D4035F}" destId="{A504EB97-32DD-40A4-BAE3-46F72FA10E35}" srcOrd="0" destOrd="0" presId="urn:microsoft.com/office/officeart/2005/8/layout/vList3"/>
    <dgm:cxn modelId="{BBA7B205-84A4-47FF-9BF5-D261EBD66881}" type="presParOf" srcId="{7390D830-88AA-4DBC-A70A-7A9898D4035F}" destId="{12DB459B-A48E-4C9E-985D-A7AAB9AF059C}" srcOrd="1" destOrd="0" presId="urn:microsoft.com/office/officeart/2005/8/layout/vList3"/>
    <dgm:cxn modelId="{556F4B18-F1D1-400F-9AB0-D3970D8E44A7}" type="presParOf" srcId="{7912C7DE-8ECA-41D4-A94E-E363C2D8FF86}" destId="{F47D486F-C5B0-4AE7-BC99-8B9F4043B768}" srcOrd="7" destOrd="0" presId="urn:microsoft.com/office/officeart/2005/8/layout/vList3"/>
    <dgm:cxn modelId="{0F5E744B-2E77-4E3E-8086-66D3B4C667A1}" type="presParOf" srcId="{7912C7DE-8ECA-41D4-A94E-E363C2D8FF86}" destId="{F5D00EFD-EF4E-4517-901B-15ACFD6EE786}" srcOrd="8" destOrd="0" presId="urn:microsoft.com/office/officeart/2005/8/layout/vList3"/>
    <dgm:cxn modelId="{1E91EAAF-6668-42BD-A9A7-BCE51D3D703E}" type="presParOf" srcId="{F5D00EFD-EF4E-4517-901B-15ACFD6EE786}" destId="{B8B78A04-EE42-4ADC-9DD8-19E352F79D1D}" srcOrd="0" destOrd="0" presId="urn:microsoft.com/office/officeart/2005/8/layout/vList3"/>
    <dgm:cxn modelId="{FEEFBB8D-C660-4A19-90F9-E2F6B32BF29F}" type="presParOf" srcId="{F5D00EFD-EF4E-4517-901B-15ACFD6EE786}" destId="{945AAC7E-6064-4544-BFBE-B69EA2ECC2C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E5494-936B-46C3-810B-435DBDDFAAEC}">
      <dsp:nvSpPr>
        <dsp:cNvPr id="0" name=""/>
        <dsp:cNvSpPr/>
      </dsp:nvSpPr>
      <dsp:spPr>
        <a:xfrm rot="10800000">
          <a:off x="1035449" y="177"/>
          <a:ext cx="3586411" cy="5284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01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a:t>Machine to machine communication</a:t>
          </a:r>
        </a:p>
      </dsp:txBody>
      <dsp:txXfrm rot="10800000">
        <a:off x="1167554" y="177"/>
        <a:ext cx="3454306" cy="528421"/>
      </dsp:txXfrm>
    </dsp:sp>
    <dsp:sp modelId="{D5B22165-3802-475E-87D7-BF34E99ACA31}">
      <dsp:nvSpPr>
        <dsp:cNvPr id="0" name=""/>
        <dsp:cNvSpPr/>
      </dsp:nvSpPr>
      <dsp:spPr>
        <a:xfrm>
          <a:off x="527953" y="0"/>
          <a:ext cx="528421" cy="52842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D531082-2B14-450E-BD96-66BCDF3E708F}">
      <dsp:nvSpPr>
        <dsp:cNvPr id="0" name=""/>
        <dsp:cNvSpPr/>
      </dsp:nvSpPr>
      <dsp:spPr>
        <a:xfrm rot="10800000">
          <a:off x="1035449" y="686336"/>
          <a:ext cx="3586411" cy="5284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01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Low Bandwidth, Real-time</a:t>
          </a:r>
        </a:p>
      </dsp:txBody>
      <dsp:txXfrm rot="10800000">
        <a:off x="1167554" y="686336"/>
        <a:ext cx="3454306" cy="528421"/>
      </dsp:txXfrm>
    </dsp:sp>
    <dsp:sp modelId="{31494698-E71B-48EA-863E-2AF2DEF9DA9F}">
      <dsp:nvSpPr>
        <dsp:cNvPr id="0" name=""/>
        <dsp:cNvSpPr/>
      </dsp:nvSpPr>
      <dsp:spPr>
        <a:xfrm>
          <a:off x="519567" y="677945"/>
          <a:ext cx="528421" cy="52842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BF5DCE2-24D7-4B99-A0C8-C2F70130FFBF}">
      <dsp:nvSpPr>
        <dsp:cNvPr id="0" name=""/>
        <dsp:cNvSpPr/>
      </dsp:nvSpPr>
      <dsp:spPr>
        <a:xfrm rot="10800000">
          <a:off x="1035449" y="1372495"/>
          <a:ext cx="3586411" cy="5284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019" tIns="60960" rIns="113792" bIns="60960" numCol="1" spcCol="1270" anchor="ctr" anchorCtr="0">
          <a:noAutofit/>
        </a:bodyPr>
        <a:lstStyle/>
        <a:p>
          <a:pPr marL="0" lvl="0" indent="0" algn="l" defTabSz="711200">
            <a:lnSpc>
              <a:spcPct val="90000"/>
            </a:lnSpc>
            <a:spcBef>
              <a:spcPct val="0"/>
            </a:spcBef>
            <a:spcAft>
              <a:spcPct val="35000"/>
            </a:spcAft>
            <a:buNone/>
          </a:pPr>
          <a:r>
            <a:rPr lang="en-US" sz="1600" kern="1200" dirty="0"/>
            <a:t>Risks: Human Safety, Property Safety</a:t>
          </a:r>
        </a:p>
      </dsp:txBody>
      <dsp:txXfrm rot="10800000">
        <a:off x="1167554" y="1372495"/>
        <a:ext cx="3454306" cy="528421"/>
      </dsp:txXfrm>
    </dsp:sp>
    <dsp:sp modelId="{5CA5518A-3EFA-497C-B30B-1DB7F24958A0}">
      <dsp:nvSpPr>
        <dsp:cNvPr id="0" name=""/>
        <dsp:cNvSpPr/>
      </dsp:nvSpPr>
      <dsp:spPr>
        <a:xfrm>
          <a:off x="536350" y="1372495"/>
          <a:ext cx="528421" cy="52842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8D5E52D4-9E41-415D-8643-64712540EDD8}">
      <dsp:nvSpPr>
        <dsp:cNvPr id="0" name=""/>
        <dsp:cNvSpPr/>
      </dsp:nvSpPr>
      <dsp:spPr>
        <a:xfrm rot="10800000">
          <a:off x="1035449" y="2058654"/>
          <a:ext cx="3586411" cy="5284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019" tIns="60960" rIns="113792" bIns="60960" numCol="1" spcCol="1270" anchor="ctr" anchorCtr="0">
          <a:noAutofit/>
        </a:bodyPr>
        <a:lstStyle/>
        <a:p>
          <a:pPr marL="0" lvl="0" indent="0" algn="l" defTabSz="711200">
            <a:lnSpc>
              <a:spcPct val="90000"/>
            </a:lnSpc>
            <a:spcBef>
              <a:spcPct val="0"/>
            </a:spcBef>
            <a:spcAft>
              <a:spcPct val="35000"/>
            </a:spcAft>
            <a:buNone/>
          </a:pPr>
          <a:r>
            <a:rPr lang="en-US" sz="1600" kern="1200" dirty="0"/>
            <a:t>Priority: Control, Availability</a:t>
          </a:r>
        </a:p>
      </dsp:txBody>
      <dsp:txXfrm rot="10800000">
        <a:off x="1167554" y="2058654"/>
        <a:ext cx="3454306" cy="528421"/>
      </dsp:txXfrm>
    </dsp:sp>
    <dsp:sp modelId="{07F04E3F-009A-4629-8646-6285A83145FC}">
      <dsp:nvSpPr>
        <dsp:cNvPr id="0" name=""/>
        <dsp:cNvSpPr/>
      </dsp:nvSpPr>
      <dsp:spPr>
        <a:xfrm>
          <a:off x="544736" y="2050262"/>
          <a:ext cx="528421" cy="52842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7F44CBA8-8EE2-4E75-B589-92B99A7AD08C}">
      <dsp:nvSpPr>
        <dsp:cNvPr id="0" name=""/>
        <dsp:cNvSpPr/>
      </dsp:nvSpPr>
      <dsp:spPr>
        <a:xfrm rot="10800000">
          <a:off x="1035449" y="2744812"/>
          <a:ext cx="3586411" cy="5284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01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a:t>Predictable Device Behavior</a:t>
          </a:r>
        </a:p>
      </dsp:txBody>
      <dsp:txXfrm rot="10800000">
        <a:off x="1167554" y="2744812"/>
        <a:ext cx="3454306" cy="528421"/>
      </dsp:txXfrm>
    </dsp:sp>
    <dsp:sp modelId="{BCF39ECC-9BDF-432A-8B0A-A83BAE529368}">
      <dsp:nvSpPr>
        <dsp:cNvPr id="0" name=""/>
        <dsp:cNvSpPr/>
      </dsp:nvSpPr>
      <dsp:spPr>
        <a:xfrm>
          <a:off x="536889" y="2740981"/>
          <a:ext cx="528421" cy="52842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AC0EF-8BBB-43D7-A7CD-2772FAAC8F47}">
      <dsp:nvSpPr>
        <dsp:cNvPr id="0" name=""/>
        <dsp:cNvSpPr/>
      </dsp:nvSpPr>
      <dsp:spPr>
        <a:xfrm rot="10800000">
          <a:off x="1127330" y="2035"/>
          <a:ext cx="3951789" cy="5278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7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User-centric communication</a:t>
          </a:r>
        </a:p>
      </dsp:txBody>
      <dsp:txXfrm rot="10800000">
        <a:off x="1259285" y="2035"/>
        <a:ext cx="3819834" cy="527821"/>
      </dsp:txXfrm>
    </dsp:sp>
    <dsp:sp modelId="{DD6893A2-1BA4-4CE4-AE7F-4860A89B1359}">
      <dsp:nvSpPr>
        <dsp:cNvPr id="0" name=""/>
        <dsp:cNvSpPr/>
      </dsp:nvSpPr>
      <dsp:spPr>
        <a:xfrm>
          <a:off x="591560" y="0"/>
          <a:ext cx="527821" cy="527821"/>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accent1">
              <a:lumMod val="75000"/>
            </a:schemeClr>
          </a:solidFill>
          <a:prstDash val="solid"/>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dsp:style>
    </dsp:sp>
    <dsp:sp modelId="{D2D19315-4E8A-4770-916D-5574546B4EFC}">
      <dsp:nvSpPr>
        <dsp:cNvPr id="0" name=""/>
        <dsp:cNvSpPr/>
      </dsp:nvSpPr>
      <dsp:spPr>
        <a:xfrm rot="10800000">
          <a:off x="1127330" y="687415"/>
          <a:ext cx="3951789" cy="5278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7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High Bandwidth, Delay-Tolerant</a:t>
          </a:r>
        </a:p>
      </dsp:txBody>
      <dsp:txXfrm rot="10800000">
        <a:off x="1259285" y="687415"/>
        <a:ext cx="3819834" cy="527821"/>
      </dsp:txXfrm>
    </dsp:sp>
    <dsp:sp modelId="{B7A5FB9F-431F-4B95-9F19-522199CF3D30}">
      <dsp:nvSpPr>
        <dsp:cNvPr id="0" name=""/>
        <dsp:cNvSpPr/>
      </dsp:nvSpPr>
      <dsp:spPr>
        <a:xfrm>
          <a:off x="591560" y="704194"/>
          <a:ext cx="527821" cy="52782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AB62BA87-454A-43DE-9332-4B04370E10B3}">
      <dsp:nvSpPr>
        <dsp:cNvPr id="0" name=""/>
        <dsp:cNvSpPr/>
      </dsp:nvSpPr>
      <dsp:spPr>
        <a:xfrm rot="10800000">
          <a:off x="1127330" y="1372795"/>
          <a:ext cx="3951789" cy="5278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7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Risks: Data Security, Data Integrity</a:t>
          </a:r>
        </a:p>
      </dsp:txBody>
      <dsp:txXfrm rot="10800000">
        <a:off x="1259285" y="1372795"/>
        <a:ext cx="3819834" cy="527821"/>
      </dsp:txXfrm>
    </dsp:sp>
    <dsp:sp modelId="{D6EC69B5-0DA1-419F-9432-58CB0D7F7938}">
      <dsp:nvSpPr>
        <dsp:cNvPr id="0" name=""/>
        <dsp:cNvSpPr/>
      </dsp:nvSpPr>
      <dsp:spPr>
        <a:xfrm>
          <a:off x="591560" y="1372795"/>
          <a:ext cx="527821" cy="52782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223E5FE9-6373-4F7F-A7FF-2155A94605C9}">
      <dsp:nvSpPr>
        <dsp:cNvPr id="0" name=""/>
        <dsp:cNvSpPr/>
      </dsp:nvSpPr>
      <dsp:spPr>
        <a:xfrm rot="10800000">
          <a:off x="1127330" y="2058175"/>
          <a:ext cx="3951789" cy="5278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7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Priority: Integrity, Confidentiality</a:t>
          </a:r>
        </a:p>
      </dsp:txBody>
      <dsp:txXfrm rot="10800000">
        <a:off x="1259285" y="2058175"/>
        <a:ext cx="3819834" cy="527821"/>
      </dsp:txXfrm>
    </dsp:sp>
    <dsp:sp modelId="{7FE138CA-986C-4296-AE7F-56DDFA863341}">
      <dsp:nvSpPr>
        <dsp:cNvPr id="0" name=""/>
        <dsp:cNvSpPr/>
      </dsp:nvSpPr>
      <dsp:spPr>
        <a:xfrm>
          <a:off x="591560" y="2058175"/>
          <a:ext cx="527821" cy="52782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58F5261C-2783-45D4-A1A6-60C0FA178C1E}">
      <dsp:nvSpPr>
        <dsp:cNvPr id="0" name=""/>
        <dsp:cNvSpPr/>
      </dsp:nvSpPr>
      <dsp:spPr>
        <a:xfrm rot="10800000">
          <a:off x="1127330" y="2743555"/>
          <a:ext cx="3951789" cy="527821"/>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7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Unpredictable Device Behavior</a:t>
          </a:r>
        </a:p>
      </dsp:txBody>
      <dsp:txXfrm rot="10800000">
        <a:off x="1259285" y="2743555"/>
        <a:ext cx="3819834" cy="527821"/>
      </dsp:txXfrm>
    </dsp:sp>
    <dsp:sp modelId="{F0BDD303-351D-4850-9CA4-CD2CF1FDC1ED}">
      <dsp:nvSpPr>
        <dsp:cNvPr id="0" name=""/>
        <dsp:cNvSpPr/>
      </dsp:nvSpPr>
      <dsp:spPr>
        <a:xfrm>
          <a:off x="591560" y="2745590"/>
          <a:ext cx="527821" cy="52782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1F984-5A97-46CA-A2F9-48B4312DBFF0}">
      <dsp:nvSpPr>
        <dsp:cNvPr id="0" name=""/>
        <dsp:cNvSpPr/>
      </dsp:nvSpPr>
      <dsp:spPr>
        <a:xfrm>
          <a:off x="1780979" y="0"/>
          <a:ext cx="4639025" cy="4639025"/>
        </a:xfrm>
        <a:prstGeom prst="ellipse">
          <a:avLst/>
        </a:prstGeom>
        <a:solidFill>
          <a:schemeClr val="accent1">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Policies/Procedures</a:t>
          </a:r>
        </a:p>
      </dsp:txBody>
      <dsp:txXfrm>
        <a:off x="3230674" y="231951"/>
        <a:ext cx="1739634" cy="463902"/>
      </dsp:txXfrm>
    </dsp:sp>
    <dsp:sp modelId="{763B711A-5A34-4367-9264-58205C496B06}">
      <dsp:nvSpPr>
        <dsp:cNvPr id="0" name=""/>
        <dsp:cNvSpPr/>
      </dsp:nvSpPr>
      <dsp:spPr>
        <a:xfrm>
          <a:off x="2128906" y="695853"/>
          <a:ext cx="3943171" cy="3943171"/>
        </a:xfrm>
        <a:prstGeom prst="ellipse">
          <a:avLst/>
        </a:prstGeom>
        <a:solidFill>
          <a:schemeClr val="accent1">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Physical</a:t>
          </a:r>
        </a:p>
      </dsp:txBody>
      <dsp:txXfrm>
        <a:off x="3250245" y="922586"/>
        <a:ext cx="1700492" cy="453464"/>
      </dsp:txXfrm>
    </dsp:sp>
    <dsp:sp modelId="{1931F229-C43A-41C5-8806-FDFF7569FB79}">
      <dsp:nvSpPr>
        <dsp:cNvPr id="0" name=""/>
        <dsp:cNvSpPr/>
      </dsp:nvSpPr>
      <dsp:spPr>
        <a:xfrm>
          <a:off x="2476833" y="1391707"/>
          <a:ext cx="3247317" cy="3247317"/>
        </a:xfrm>
        <a:prstGeom prst="ellipse">
          <a:avLst/>
        </a:prstGeom>
        <a:solidFill>
          <a:schemeClr val="accent1">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Network</a:t>
          </a:r>
        </a:p>
      </dsp:txBody>
      <dsp:txXfrm>
        <a:off x="3260248" y="1615772"/>
        <a:ext cx="1680486" cy="448129"/>
      </dsp:txXfrm>
    </dsp:sp>
    <dsp:sp modelId="{BE0361E9-DA88-4107-8E58-31D7238FB151}">
      <dsp:nvSpPr>
        <dsp:cNvPr id="0" name=""/>
        <dsp:cNvSpPr/>
      </dsp:nvSpPr>
      <dsp:spPr>
        <a:xfrm>
          <a:off x="2824760" y="2087561"/>
          <a:ext cx="2551463" cy="2551463"/>
        </a:xfrm>
        <a:prstGeom prst="ellipse">
          <a:avLst/>
        </a:prstGeom>
        <a:solidFill>
          <a:schemeClr val="accent1">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Computer</a:t>
          </a:r>
        </a:p>
      </dsp:txBody>
      <dsp:txXfrm>
        <a:off x="3411596" y="2317192"/>
        <a:ext cx="1377790" cy="459263"/>
      </dsp:txXfrm>
    </dsp:sp>
    <dsp:sp modelId="{500498E8-ADBB-4EE2-B539-D37AF7FFC537}">
      <dsp:nvSpPr>
        <dsp:cNvPr id="0" name=""/>
        <dsp:cNvSpPr/>
      </dsp:nvSpPr>
      <dsp:spPr>
        <a:xfrm>
          <a:off x="3172687" y="2783415"/>
          <a:ext cx="1855610" cy="1855610"/>
        </a:xfrm>
        <a:prstGeom prst="ellipse">
          <a:avLst/>
        </a:prstGeom>
        <a:solidFill>
          <a:schemeClr val="accent1">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97418" y="3015366"/>
        <a:ext cx="1206146" cy="463902"/>
      </dsp:txXfrm>
    </dsp:sp>
    <dsp:sp modelId="{5388829A-DAEA-4705-AA59-6021DE4C33A0}">
      <dsp:nvSpPr>
        <dsp:cNvPr id="0" name=""/>
        <dsp:cNvSpPr/>
      </dsp:nvSpPr>
      <dsp:spPr>
        <a:xfrm>
          <a:off x="3520613" y="3479268"/>
          <a:ext cx="1159756" cy="1159756"/>
        </a:xfrm>
        <a:prstGeom prst="ellipse">
          <a:avLst/>
        </a:prstGeom>
        <a:solidFill>
          <a:schemeClr val="accent1">
            <a:lumMod val="5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90456" y="3769207"/>
        <a:ext cx="820071" cy="579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0504B-19CA-4C0B-A548-85D483AD28B1}">
      <dsp:nvSpPr>
        <dsp:cNvPr id="0" name=""/>
        <dsp:cNvSpPr/>
      </dsp:nvSpPr>
      <dsp:spPr>
        <a:xfrm>
          <a:off x="834"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393422-89B6-4244-8E21-4A59A6B287C6}">
      <dsp:nvSpPr>
        <dsp:cNvPr id="0" name=""/>
        <dsp:cNvSpPr/>
      </dsp:nvSpPr>
      <dsp:spPr>
        <a:xfrm>
          <a:off x="431894"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Planning &amp; Requirements</a:t>
          </a:r>
        </a:p>
      </dsp:txBody>
      <dsp:txXfrm>
        <a:off x="450169" y="1075216"/>
        <a:ext cx="1328472" cy="587408"/>
      </dsp:txXfrm>
    </dsp:sp>
    <dsp:sp modelId="{9B2ECED4-1261-4054-BE44-B3C4B3251669}">
      <dsp:nvSpPr>
        <dsp:cNvPr id="0" name=""/>
        <dsp:cNvSpPr/>
      </dsp:nvSpPr>
      <dsp:spPr>
        <a:xfrm>
          <a:off x="1847207"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93433-3E68-42ED-B134-E7BD89A47E09}">
      <dsp:nvSpPr>
        <dsp:cNvPr id="0" name=""/>
        <dsp:cNvSpPr/>
      </dsp:nvSpPr>
      <dsp:spPr>
        <a:xfrm>
          <a:off x="2278267"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Architecture &amp; Design</a:t>
          </a:r>
        </a:p>
      </dsp:txBody>
      <dsp:txXfrm>
        <a:off x="2296542" y="1075216"/>
        <a:ext cx="1328472" cy="587408"/>
      </dsp:txXfrm>
    </dsp:sp>
    <dsp:sp modelId="{DAE0C342-4CED-48AE-ACBD-1BD6949326E0}">
      <dsp:nvSpPr>
        <dsp:cNvPr id="0" name=""/>
        <dsp:cNvSpPr/>
      </dsp:nvSpPr>
      <dsp:spPr>
        <a:xfrm>
          <a:off x="3693580"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6EDD1-6AFB-45B6-9BA1-6BEB4805B250}">
      <dsp:nvSpPr>
        <dsp:cNvPr id="0" name=""/>
        <dsp:cNvSpPr/>
      </dsp:nvSpPr>
      <dsp:spPr>
        <a:xfrm>
          <a:off x="4124639"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Test Planning</a:t>
          </a:r>
        </a:p>
      </dsp:txBody>
      <dsp:txXfrm>
        <a:off x="4142914" y="1075216"/>
        <a:ext cx="1328472" cy="587408"/>
      </dsp:txXfrm>
    </dsp:sp>
    <dsp:sp modelId="{649F4C3D-7E08-42ED-8A0B-28F9C7C9693E}">
      <dsp:nvSpPr>
        <dsp:cNvPr id="0" name=""/>
        <dsp:cNvSpPr/>
      </dsp:nvSpPr>
      <dsp:spPr>
        <a:xfrm>
          <a:off x="5539952"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929322-3C71-413C-A239-787BAAA06705}">
      <dsp:nvSpPr>
        <dsp:cNvPr id="0" name=""/>
        <dsp:cNvSpPr/>
      </dsp:nvSpPr>
      <dsp:spPr>
        <a:xfrm>
          <a:off x="5971012"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Coding</a:t>
          </a:r>
        </a:p>
      </dsp:txBody>
      <dsp:txXfrm>
        <a:off x="5989287" y="1075216"/>
        <a:ext cx="1328472" cy="587408"/>
      </dsp:txXfrm>
    </dsp:sp>
    <dsp:sp modelId="{BC8757E4-B28A-4929-AE13-1CC2816C893E}">
      <dsp:nvSpPr>
        <dsp:cNvPr id="0" name=""/>
        <dsp:cNvSpPr/>
      </dsp:nvSpPr>
      <dsp:spPr>
        <a:xfrm>
          <a:off x="7386325"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DE0C13-1667-4E85-996A-9DCA35ABF867}">
      <dsp:nvSpPr>
        <dsp:cNvPr id="0" name=""/>
        <dsp:cNvSpPr/>
      </dsp:nvSpPr>
      <dsp:spPr>
        <a:xfrm>
          <a:off x="7817385"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Testing &amp; Results</a:t>
          </a:r>
        </a:p>
      </dsp:txBody>
      <dsp:txXfrm>
        <a:off x="7835660" y="1075216"/>
        <a:ext cx="1328472" cy="587408"/>
      </dsp:txXfrm>
    </dsp:sp>
    <dsp:sp modelId="{96FB89D5-F3E5-4C56-B61D-423173F3C694}">
      <dsp:nvSpPr>
        <dsp:cNvPr id="0" name=""/>
        <dsp:cNvSpPr/>
      </dsp:nvSpPr>
      <dsp:spPr>
        <a:xfrm>
          <a:off x="9232697" y="900952"/>
          <a:ext cx="1616474" cy="623958"/>
        </a:xfrm>
        <a:prstGeom prst="chevron">
          <a:avLst>
            <a:gd name="adj" fmla="val 4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892AB-F42E-47D2-A053-0E1E3B01DC5A}">
      <dsp:nvSpPr>
        <dsp:cNvPr id="0" name=""/>
        <dsp:cNvSpPr/>
      </dsp:nvSpPr>
      <dsp:spPr>
        <a:xfrm>
          <a:off x="9663757" y="1056941"/>
          <a:ext cx="1365022" cy="62395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Release &amp; Maintenance</a:t>
          </a:r>
        </a:p>
      </dsp:txBody>
      <dsp:txXfrm>
        <a:off x="9682032" y="1075216"/>
        <a:ext cx="1328472" cy="587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5BD94-AAE1-4AF0-B097-CB8BECFDE627}">
      <dsp:nvSpPr>
        <dsp:cNvPr id="0" name=""/>
        <dsp:cNvSpPr/>
      </dsp:nvSpPr>
      <dsp:spPr>
        <a:xfrm rot="10800000">
          <a:off x="1589424" y="1321"/>
          <a:ext cx="5638479" cy="67682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60"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a:t>Main ICS Concern = AVAILABILITY</a:t>
          </a:r>
        </a:p>
      </dsp:txBody>
      <dsp:txXfrm rot="10800000">
        <a:off x="1758629" y="1321"/>
        <a:ext cx="5469274" cy="676822"/>
      </dsp:txXfrm>
    </dsp:sp>
    <dsp:sp modelId="{68AF0726-1F85-4647-B4BD-64178C179C05}">
      <dsp:nvSpPr>
        <dsp:cNvPr id="0" name=""/>
        <dsp:cNvSpPr/>
      </dsp:nvSpPr>
      <dsp:spPr>
        <a:xfrm>
          <a:off x="923701" y="1"/>
          <a:ext cx="676822" cy="6768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1ADE1186-7436-4E4D-9D33-573F9D6CF433}">
      <dsp:nvSpPr>
        <dsp:cNvPr id="0" name=""/>
        <dsp:cNvSpPr/>
      </dsp:nvSpPr>
      <dsp:spPr>
        <a:xfrm rot="10800000">
          <a:off x="1589424" y="880180"/>
          <a:ext cx="5638479" cy="67682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60"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Light Weight: provide stability, performance</a:t>
          </a:r>
        </a:p>
      </dsp:txBody>
      <dsp:txXfrm rot="10800000">
        <a:off x="1758629" y="880180"/>
        <a:ext cx="5469274" cy="676822"/>
      </dsp:txXfrm>
    </dsp:sp>
    <dsp:sp modelId="{FD128592-2E8B-4B5C-A580-0D1D2C0814E0}">
      <dsp:nvSpPr>
        <dsp:cNvPr id="0" name=""/>
        <dsp:cNvSpPr/>
      </dsp:nvSpPr>
      <dsp:spPr>
        <a:xfrm>
          <a:off x="927234" y="849947"/>
          <a:ext cx="676822" cy="67682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8B1F476D-840E-47F0-BAA6-1B534A6B3383}">
      <dsp:nvSpPr>
        <dsp:cNvPr id="0" name=""/>
        <dsp:cNvSpPr/>
      </dsp:nvSpPr>
      <dsp:spPr>
        <a:xfrm rot="10800000">
          <a:off x="1589424" y="1759040"/>
          <a:ext cx="5638479" cy="67682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60"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a:t>Weak/No Security </a:t>
          </a:r>
        </a:p>
      </dsp:txBody>
      <dsp:txXfrm rot="10800000">
        <a:off x="1758629" y="1759040"/>
        <a:ext cx="5469274" cy="676822"/>
      </dsp:txXfrm>
    </dsp:sp>
    <dsp:sp modelId="{EC4AA3F7-FAD8-46E5-85BC-27D572D25E98}">
      <dsp:nvSpPr>
        <dsp:cNvPr id="0" name=""/>
        <dsp:cNvSpPr/>
      </dsp:nvSpPr>
      <dsp:spPr>
        <a:xfrm>
          <a:off x="930022" y="1748184"/>
          <a:ext cx="676822" cy="6768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12DB459B-A48E-4C9E-985D-A7AAB9AF059C}">
      <dsp:nvSpPr>
        <dsp:cNvPr id="0" name=""/>
        <dsp:cNvSpPr/>
      </dsp:nvSpPr>
      <dsp:spPr>
        <a:xfrm rot="10800000">
          <a:off x="1589424" y="2637900"/>
          <a:ext cx="5638479" cy="67682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60"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a:t>Protocols are now starting to support common media type: Ethernet</a:t>
          </a:r>
        </a:p>
      </dsp:txBody>
      <dsp:txXfrm rot="10800000">
        <a:off x="1758629" y="2637900"/>
        <a:ext cx="5469274" cy="676822"/>
      </dsp:txXfrm>
    </dsp:sp>
    <dsp:sp modelId="{A504EB97-32DD-40A4-BAE3-46F72FA10E35}">
      <dsp:nvSpPr>
        <dsp:cNvPr id="0" name=""/>
        <dsp:cNvSpPr/>
      </dsp:nvSpPr>
      <dsp:spPr>
        <a:xfrm>
          <a:off x="938165" y="2623138"/>
          <a:ext cx="676822" cy="6768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945AAC7E-6064-4544-BFBE-B69EA2ECC2C4}">
      <dsp:nvSpPr>
        <dsp:cNvPr id="0" name=""/>
        <dsp:cNvSpPr/>
      </dsp:nvSpPr>
      <dsp:spPr>
        <a:xfrm rot="10800000">
          <a:off x="1589424" y="3516759"/>
          <a:ext cx="5638479" cy="676822"/>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60"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a:t>Protocols can now run on top of IP</a:t>
          </a:r>
        </a:p>
      </dsp:txBody>
      <dsp:txXfrm rot="10800000">
        <a:off x="1758629" y="3516759"/>
        <a:ext cx="5469274" cy="676822"/>
      </dsp:txXfrm>
    </dsp:sp>
    <dsp:sp modelId="{B8B78A04-EE42-4ADC-9DD8-19E352F79D1D}">
      <dsp:nvSpPr>
        <dsp:cNvPr id="0" name=""/>
        <dsp:cNvSpPr/>
      </dsp:nvSpPr>
      <dsp:spPr>
        <a:xfrm>
          <a:off x="932229" y="3518079"/>
          <a:ext cx="676822" cy="6768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8/21/2022</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8/21/2022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should be designed for device failure.  When device fails, failure indication should signal fault condition.  Ex. When using lights for critical faults, light should be lit for normal operation.  If light burns out, still shows fault condition</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14</a:t>
            </a:fld>
            <a:endParaRPr lang="en-US" dirty="0"/>
          </a:p>
        </p:txBody>
      </p:sp>
    </p:spTree>
    <p:extLst>
      <p:ext uri="{BB962C8B-B14F-4D97-AF65-F5344CB8AC3E}">
        <p14:creationId xmlns:p14="http://schemas.microsoft.com/office/powerpoint/2010/main" val="17658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MODBUS </a:t>
            </a:r>
            <a:r>
              <a:rPr lang="en-US" dirty="0"/>
              <a:t>RTU = Master/Slave devices</a:t>
            </a:r>
          </a:p>
          <a:p>
            <a:r>
              <a:rPr lang="en-US" dirty="0"/>
              <a:t>MBAP = MODBUS Application</a:t>
            </a:r>
          </a:p>
          <a:p>
            <a:r>
              <a:rPr lang="en-US" dirty="0"/>
              <a:t>MAP contains: transaction ID (2 bytes to identify each request, almost like SYN packets)</a:t>
            </a:r>
          </a:p>
          <a:p>
            <a:r>
              <a:rPr lang="en-US" dirty="0"/>
              <a:t>	Protocol ID: (2 bytes set by the client, always 00 00)</a:t>
            </a:r>
          </a:p>
          <a:p>
            <a:r>
              <a:rPr lang="en-US" dirty="0"/>
              <a:t>	Length: (length and 2 bytes identifying number of bytes in data portion of ADU)</a:t>
            </a:r>
          </a:p>
          <a:p>
            <a:r>
              <a:rPr lang="en-US" dirty="0"/>
              <a:t>	Unit ID: (unit ID and 1 bytes set by client echoed by the server for identification of a remote slave)</a:t>
            </a:r>
          </a:p>
        </p:txBody>
      </p:sp>
      <p:sp>
        <p:nvSpPr>
          <p:cNvPr id="4" name="Slide Number Placeholder 3"/>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67843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 machines run same process constantly, only have to run several times to get traffic baseline</a:t>
            </a:r>
          </a:p>
          <a:p>
            <a:r>
              <a:rPr lang="en-US" dirty="0"/>
              <a:t>-IT traffic is erratic, might be large downloads occur at different times</a:t>
            </a:r>
          </a:p>
          <a:p>
            <a:r>
              <a:rPr lang="en-US" dirty="0"/>
              <a:t>-OT protocols do not have security, have to be fast, light-weight, don’t care as much about confidentiality</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a:t>
            </a:fld>
            <a:endParaRPr lang="en-US" dirty="0"/>
          </a:p>
        </p:txBody>
      </p:sp>
    </p:spTree>
    <p:extLst>
      <p:ext uri="{BB962C8B-B14F-4D97-AF65-F5344CB8AC3E}">
        <p14:creationId xmlns:p14="http://schemas.microsoft.com/office/powerpoint/2010/main" val="151702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point of failure, controller: compromise view, monitor, control functions</a:t>
            </a:r>
          </a:p>
          <a:p>
            <a:r>
              <a:rPr lang="en-US" dirty="0"/>
              <a:t>Stuxnet Centrifugal Drive System failure by manipulating VFD speeds</a:t>
            </a:r>
          </a:p>
          <a:p>
            <a:r>
              <a:rPr lang="en-US" dirty="0"/>
              <a:t>Typical cell environment, not SCADA DCS environment (those are larger systems)</a:t>
            </a:r>
          </a:p>
          <a:p>
            <a:endParaRPr lang="en-US" dirty="0"/>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a:t>
            </a:fld>
            <a:endParaRPr lang="en-US" dirty="0"/>
          </a:p>
        </p:txBody>
      </p:sp>
    </p:spTree>
    <p:extLst>
      <p:ext uri="{BB962C8B-B14F-4D97-AF65-F5344CB8AC3E}">
        <p14:creationId xmlns:p14="http://schemas.microsoft.com/office/powerpoint/2010/main" val="412121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Defense-in-Depth provides guidelines on how to protect all aspects of an ICS environment</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6</a:t>
            </a:fld>
            <a:endParaRPr lang="en-US" dirty="0"/>
          </a:p>
        </p:txBody>
      </p:sp>
    </p:spTree>
    <p:extLst>
      <p:ext uri="{BB962C8B-B14F-4D97-AF65-F5344CB8AC3E}">
        <p14:creationId xmlns:p14="http://schemas.microsoft.com/office/powerpoint/2010/main" val="3228847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 Procedures help define security posture of company</a:t>
            </a:r>
          </a:p>
          <a:p>
            <a:r>
              <a:rPr lang="en-US" dirty="0"/>
              <a:t>-Policies should be made about information collecting from ICS systems, since they could fail with IT protocols</a:t>
            </a:r>
          </a:p>
          <a:p>
            <a:r>
              <a:rPr lang="en-US" dirty="0"/>
              <a:t>NIST guidelines here: https://nvlpubs.nist.gov/nistpubs/SpecialPublications/NIST.SP.800-82r2.pdf</a:t>
            </a:r>
          </a:p>
          <a:p>
            <a:r>
              <a:rPr lang="en-US" dirty="0"/>
              <a:t>Risk assessments should define likelihood, impact, and criticality.  Matrices should be developed to help quantify these.  Criteria for matrices should be developed by organization</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7</a:t>
            </a:fld>
            <a:endParaRPr lang="en-US" dirty="0"/>
          </a:p>
        </p:txBody>
      </p:sp>
    </p:spTree>
    <p:extLst>
      <p:ext uri="{BB962C8B-B14F-4D97-AF65-F5344CB8AC3E}">
        <p14:creationId xmlns:p14="http://schemas.microsoft.com/office/powerpoint/2010/main" val="131729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Ceilings</a:t>
            </a:r>
          </a:p>
          <a:p>
            <a:r>
              <a:rPr lang="en-US" dirty="0"/>
              <a:t>-Biometrics / smart cards into manufacturing zones, building facilities</a:t>
            </a:r>
          </a:p>
        </p:txBody>
      </p:sp>
      <p:sp>
        <p:nvSpPr>
          <p:cNvPr id="4" name="Slide Number Placeholder 3"/>
          <p:cNvSpPr>
            <a:spLocks noGrp="1"/>
          </p:cNvSpPr>
          <p:nvPr>
            <p:ph type="sldNum" sz="quarter" idx="5"/>
          </p:nvPr>
        </p:nvSpPr>
        <p:spPr/>
        <p:txBody>
          <a:bodyPr/>
          <a:lstStyle/>
          <a:p>
            <a:fld id="{CD3F15BC-4AA1-41C4-8C26-91A7E3BB93DC}" type="slidenum">
              <a:rPr lang="en-US" smtClean="0"/>
              <a:t>9</a:t>
            </a:fld>
            <a:endParaRPr lang="en-US" dirty="0"/>
          </a:p>
        </p:txBody>
      </p:sp>
    </p:spTree>
    <p:extLst>
      <p:ext uri="{BB962C8B-B14F-4D97-AF65-F5344CB8AC3E}">
        <p14:creationId xmlns:p14="http://schemas.microsoft.com/office/powerpoint/2010/main" val="3782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Purdue Reference model</a:t>
            </a:r>
          </a:p>
          <a:p>
            <a:r>
              <a:rPr lang="en-US" dirty="0"/>
              <a:t>ISA = Industrial Society of Automation</a:t>
            </a:r>
          </a:p>
          <a:p>
            <a:r>
              <a:rPr lang="en-US" dirty="0"/>
              <a:t>ISA-99 Framework describes basic functions and composition of a manufacturing system</a:t>
            </a:r>
          </a:p>
          <a:p>
            <a:r>
              <a:rPr lang="en-US" dirty="0"/>
              <a:t>NIST defines guidelines on segmenting network into ICS and enterprise systems</a:t>
            </a:r>
          </a:p>
          <a:p>
            <a:r>
              <a:rPr lang="en-US" dirty="0"/>
              <a:t>Firewalls control traffic entering/exiting ICS network.  Stops compromised servers from entering ICS, prevents industry protocols entering enterprise network</a:t>
            </a:r>
          </a:p>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10</a:t>
            </a:fld>
            <a:endParaRPr lang="en-US" dirty="0"/>
          </a:p>
        </p:txBody>
      </p:sp>
    </p:spTree>
    <p:extLst>
      <p:ext uri="{BB962C8B-B14F-4D97-AF65-F5344CB8AC3E}">
        <p14:creationId xmlns:p14="http://schemas.microsoft.com/office/powerpoint/2010/main" val="211632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-Firewall can be configured to forward ICS traffic to scanners for asset identification, vulnerability assessments, etc.</a:t>
            </a:r>
          </a:p>
          <a:p>
            <a:r>
              <a:rPr lang="en-US" dirty="0"/>
              <a:t>SIEM = Security Information and Event Management</a:t>
            </a:r>
          </a:p>
        </p:txBody>
      </p:sp>
      <p:sp>
        <p:nvSpPr>
          <p:cNvPr id="4" name="Slide Number Placeholder 3"/>
          <p:cNvSpPr>
            <a:spLocks noGrp="1"/>
          </p:cNvSpPr>
          <p:nvPr>
            <p:ph type="sldNum" sz="quarter" idx="5"/>
          </p:nvPr>
        </p:nvSpPr>
        <p:spPr/>
        <p:txBody>
          <a:bodyPr/>
          <a:lstStyle/>
          <a:p>
            <a:fld id="{CD3F15BC-4AA1-41C4-8C26-91A7E3BB93DC}" type="slidenum">
              <a:rPr lang="en-US" smtClean="0"/>
              <a:t>11</a:t>
            </a:fld>
            <a:endParaRPr lang="en-US" dirty="0"/>
          </a:p>
        </p:txBody>
      </p:sp>
    </p:spTree>
    <p:extLst>
      <p:ext uri="{BB962C8B-B14F-4D97-AF65-F5344CB8AC3E}">
        <p14:creationId xmlns:p14="http://schemas.microsoft.com/office/powerpoint/2010/main" val="165230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SDLC = Software Development Life Cycle, planning, designing, and maintaining application until retirement</a:t>
            </a:r>
          </a:p>
        </p:txBody>
      </p:sp>
      <p:sp>
        <p:nvSpPr>
          <p:cNvPr id="4" name="Slide Number Placeholder 3"/>
          <p:cNvSpPr>
            <a:spLocks noGrp="1"/>
          </p:cNvSpPr>
          <p:nvPr>
            <p:ph type="sldNum" sz="quarter" idx="5"/>
          </p:nvPr>
        </p:nvSpPr>
        <p:spPr/>
        <p:txBody>
          <a:bodyPr/>
          <a:lstStyle/>
          <a:p>
            <a:fld id="{CD3F15BC-4AA1-41C4-8C26-91A7E3BB93DC}" type="slidenum">
              <a:rPr lang="en-US" smtClean="0"/>
              <a:t>13</a:t>
            </a:fld>
            <a:endParaRPr lang="en-US" dirty="0"/>
          </a:p>
        </p:txBody>
      </p:sp>
    </p:spTree>
    <p:extLst>
      <p:ext uri="{BB962C8B-B14F-4D97-AF65-F5344CB8AC3E}">
        <p14:creationId xmlns:p14="http://schemas.microsoft.com/office/powerpoint/2010/main" val="374273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8/21/2022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1.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digitalbond/Redpoi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p:cNvPicPr>
            <a:picLocks noChangeAspect="1"/>
          </p:cNvPicPr>
          <p:nvPr/>
        </p:nvPicPr>
        <p:blipFill>
          <a:blip r:embed="rId3"/>
          <a:stretch>
            <a:fillRect/>
          </a:stretch>
        </p:blipFill>
        <p:spPr>
          <a:xfrm>
            <a:off x="-14004" y="0"/>
            <a:ext cx="12183937" cy="6858000"/>
          </a:xfrm>
          <a:prstGeom prst="rect">
            <a:avLst/>
          </a:prstGeom>
          <a:effectLst>
            <a:reflection stA="45000" endPos="65000" dir="5400000" sy="-100000" algn="bl" rotWithShape="0"/>
          </a:effectLst>
        </p:spPr>
      </p:pic>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a:solidFill>
                  <a:schemeClr val="bg1"/>
                </a:solidFill>
              </a:rPr>
              <a:t>INDUSTRIAL SECURITY</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314123"/>
            <a:ext cx="10993546" cy="1084844"/>
          </a:xfrm>
        </p:spPr>
        <p:txBody>
          <a:bodyPr>
            <a:normAutofit/>
          </a:bodyPr>
          <a:lstStyle/>
          <a:p>
            <a:r>
              <a:rPr lang="en-US" sz="2400" b="1" i="1">
                <a:solidFill>
                  <a:srgbClr val="7CEBFF"/>
                </a:solidFill>
              </a:rPr>
              <a:t>CIS 2640: Network security</a:t>
            </a:r>
          </a:p>
          <a:p>
            <a:r>
              <a:rPr lang="en-US" sz="2400" b="1" i="1">
                <a:solidFill>
                  <a:srgbClr val="7CEBFF"/>
                </a:solidFill>
              </a:rPr>
              <a:t>Craig</a:t>
            </a:r>
            <a:endParaRPr lang="en-US" sz="2400" b="1" i="1"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A87941-4D4C-42BC-911B-1FB715E22540}"/>
              </a:ext>
            </a:extLst>
          </p:cNvPr>
          <p:cNvSpPr/>
          <p:nvPr/>
        </p:nvSpPr>
        <p:spPr>
          <a:xfrm>
            <a:off x="384922" y="5200073"/>
            <a:ext cx="4205551" cy="371256"/>
          </a:xfrm>
          <a:prstGeom prst="rect">
            <a:avLst/>
          </a:prstGeom>
          <a:solidFill>
            <a:srgbClr val="884A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59091E-B4D3-4A8B-B8D5-0825E1C215B4}"/>
              </a:ext>
            </a:extLst>
          </p:cNvPr>
          <p:cNvSpPr/>
          <p:nvPr/>
        </p:nvSpPr>
        <p:spPr>
          <a:xfrm>
            <a:off x="431446" y="3623552"/>
            <a:ext cx="4159028" cy="294107"/>
          </a:xfrm>
          <a:prstGeom prst="rect">
            <a:avLst/>
          </a:prstGeom>
          <a:solidFill>
            <a:srgbClr val="F2C5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70AFBC-A63E-4F4E-99D7-A6B487F8D22D}"/>
              </a:ext>
            </a:extLst>
          </p:cNvPr>
          <p:cNvSpPr/>
          <p:nvPr/>
        </p:nvSpPr>
        <p:spPr>
          <a:xfrm>
            <a:off x="431446" y="1969883"/>
            <a:ext cx="4159028" cy="2941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NETWORK Security: ISA – 99 </a:t>
            </a:r>
            <a:r>
              <a:rPr lang="en-US" dirty="0" err="1"/>
              <a:t>FRamework</a:t>
            </a:r>
            <a:endParaRPr lang="en-US" dirty="0"/>
          </a:p>
        </p:txBody>
      </p:sp>
      <p:pic>
        <p:nvPicPr>
          <p:cNvPr id="4" name="Picture 3">
            <a:extLst>
              <a:ext uri="{FF2B5EF4-FFF2-40B4-BE49-F238E27FC236}">
                <a16:creationId xmlns:a16="http://schemas.microsoft.com/office/drawing/2014/main" id="{022325AF-5875-429A-B2BD-639D7A5494F0}"/>
              </a:ext>
            </a:extLst>
          </p:cNvPr>
          <p:cNvPicPr>
            <a:picLocks noChangeAspect="1"/>
          </p:cNvPicPr>
          <p:nvPr/>
        </p:nvPicPr>
        <p:blipFill>
          <a:blip r:embed="rId3"/>
          <a:stretch>
            <a:fillRect/>
          </a:stretch>
        </p:blipFill>
        <p:spPr>
          <a:xfrm>
            <a:off x="4683521" y="1969883"/>
            <a:ext cx="7077033" cy="4692073"/>
          </a:xfrm>
          <a:prstGeom prst="rect">
            <a:avLst/>
          </a:prstGeom>
        </p:spPr>
      </p:pic>
      <p:sp>
        <p:nvSpPr>
          <p:cNvPr id="6" name="TextBox 5">
            <a:extLst>
              <a:ext uri="{FF2B5EF4-FFF2-40B4-BE49-F238E27FC236}">
                <a16:creationId xmlns:a16="http://schemas.microsoft.com/office/drawing/2014/main" id="{C6C1B9AA-7617-4978-8425-7BE04E8015A2}"/>
              </a:ext>
            </a:extLst>
          </p:cNvPr>
          <p:cNvSpPr txBox="1"/>
          <p:nvPr/>
        </p:nvSpPr>
        <p:spPr>
          <a:xfrm>
            <a:off x="431446" y="1920240"/>
            <a:ext cx="4254566" cy="4524315"/>
          </a:xfrm>
          <a:prstGeom prst="rect">
            <a:avLst/>
          </a:prstGeom>
          <a:noFill/>
        </p:spPr>
        <p:txBody>
          <a:bodyPr wrap="square" rtlCol="0">
            <a:spAutoFit/>
          </a:bodyPr>
          <a:lstStyle/>
          <a:p>
            <a:pPr algn="ctr"/>
            <a:r>
              <a:rPr lang="en-US" b="1" i="1" dirty="0">
                <a:solidFill>
                  <a:schemeClr val="bg1"/>
                </a:solidFill>
              </a:rPr>
              <a:t>ENTERPRISE NETWORK</a:t>
            </a:r>
          </a:p>
          <a:p>
            <a:pPr marL="285750" indent="-285750">
              <a:buFont typeface="Arial" panose="020B0604020202020204" pitchFamily="34" charset="0"/>
              <a:buChar char="•"/>
            </a:pPr>
            <a:r>
              <a:rPr lang="en-US" dirty="0"/>
              <a:t>Scheduling</a:t>
            </a:r>
          </a:p>
          <a:p>
            <a:pPr marL="285750" indent="-285750">
              <a:buFont typeface="Arial" panose="020B0604020202020204" pitchFamily="34" charset="0"/>
              <a:buChar char="•"/>
            </a:pPr>
            <a:r>
              <a:rPr lang="en-US" dirty="0"/>
              <a:t>Supply Chain Management</a:t>
            </a:r>
          </a:p>
          <a:p>
            <a:pPr marL="285750" indent="-285750">
              <a:buFont typeface="Arial" panose="020B0604020202020204" pitchFamily="34" charset="0"/>
              <a:buChar char="•"/>
            </a:pPr>
            <a:r>
              <a:rPr lang="en-US" dirty="0"/>
              <a:t>More IT focused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algn="ctr"/>
            <a:r>
              <a:rPr lang="en-US" b="1" i="1" dirty="0">
                <a:solidFill>
                  <a:schemeClr val="bg1"/>
                </a:solidFill>
              </a:rPr>
              <a:t>DEMILITARIZED ZONE</a:t>
            </a:r>
          </a:p>
          <a:p>
            <a:pPr marL="285750" indent="-285750">
              <a:buFont typeface="Arial" panose="020B0604020202020204" pitchFamily="34" charset="0"/>
              <a:buChar char="•"/>
            </a:pPr>
            <a:r>
              <a:rPr lang="en-US" dirty="0"/>
              <a:t>Prevents direct communication between IT and OT </a:t>
            </a:r>
          </a:p>
          <a:p>
            <a:pPr marL="285750" indent="-285750">
              <a:buFont typeface="Arial" panose="020B0604020202020204" pitchFamily="34" charset="0"/>
              <a:buChar char="•"/>
            </a:pPr>
            <a:r>
              <a:rPr lang="en-US" dirty="0"/>
              <a:t>Provides extra layer of security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chemeClr val="bg1"/>
              </a:solidFill>
            </a:endParaRPr>
          </a:p>
          <a:p>
            <a:pPr algn="ctr"/>
            <a:r>
              <a:rPr lang="en-US" b="1" i="1" dirty="0">
                <a:solidFill>
                  <a:schemeClr val="bg1"/>
                </a:solidFill>
              </a:rPr>
              <a:t>ICS NETWORK</a:t>
            </a:r>
          </a:p>
          <a:p>
            <a:pPr marL="285750" indent="-285750">
              <a:buFont typeface="Arial" panose="020B0604020202020204" pitchFamily="34" charset="0"/>
              <a:buChar char="•"/>
            </a:pPr>
            <a:r>
              <a:rPr lang="en-US" dirty="0"/>
              <a:t>Process Control</a:t>
            </a:r>
          </a:p>
          <a:p>
            <a:pPr marL="285750" indent="-285750">
              <a:buFont typeface="Arial" panose="020B0604020202020204" pitchFamily="34" charset="0"/>
              <a:buChar char="•"/>
            </a:pPr>
            <a:r>
              <a:rPr lang="en-US" dirty="0"/>
              <a:t>Process Control Historian/Logging</a:t>
            </a:r>
          </a:p>
          <a:p>
            <a:pPr marL="285750" indent="-285750">
              <a:buFont typeface="Arial" panose="020B0604020202020204" pitchFamily="34" charset="0"/>
              <a:buChar char="•"/>
            </a:pPr>
            <a:endParaRPr lang="en-US" b="1" i="1" dirty="0"/>
          </a:p>
        </p:txBody>
      </p:sp>
    </p:spTree>
    <p:extLst>
      <p:ext uri="{BB962C8B-B14F-4D97-AF65-F5344CB8AC3E}">
        <p14:creationId xmlns:p14="http://schemas.microsoft.com/office/powerpoint/2010/main" val="801757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A2D8-7F02-407B-BF07-12040F116721}"/>
              </a:ext>
            </a:extLst>
          </p:cNvPr>
          <p:cNvSpPr>
            <a:spLocks noGrp="1"/>
          </p:cNvSpPr>
          <p:nvPr>
            <p:ph type="title"/>
          </p:nvPr>
        </p:nvSpPr>
        <p:spPr>
          <a:xfrm>
            <a:off x="581192" y="702156"/>
            <a:ext cx="11029616" cy="1013800"/>
          </a:xfrm>
        </p:spPr>
        <p:txBody>
          <a:bodyPr>
            <a:normAutofit/>
          </a:bodyPr>
          <a:lstStyle/>
          <a:p>
            <a:r>
              <a:rPr lang="en-US">
                <a:solidFill>
                  <a:srgbClr val="FFFFFF"/>
                </a:solidFill>
              </a:rPr>
              <a:t>Network Security</a:t>
            </a:r>
          </a:p>
        </p:txBody>
      </p:sp>
      <p:sp>
        <p:nvSpPr>
          <p:cNvPr id="3" name="Content Placeholder 2">
            <a:extLst>
              <a:ext uri="{FF2B5EF4-FFF2-40B4-BE49-F238E27FC236}">
                <a16:creationId xmlns:a16="http://schemas.microsoft.com/office/drawing/2014/main" id="{5AF7671E-371D-4689-8618-E59B00847BB9}"/>
              </a:ext>
            </a:extLst>
          </p:cNvPr>
          <p:cNvSpPr>
            <a:spLocks noGrp="1"/>
          </p:cNvSpPr>
          <p:nvPr>
            <p:ph idx="1"/>
          </p:nvPr>
        </p:nvSpPr>
        <p:spPr>
          <a:xfrm>
            <a:off x="5011024" y="1912049"/>
            <a:ext cx="6599784" cy="4504267"/>
          </a:xfrm>
        </p:spPr>
        <p:txBody>
          <a:bodyPr anchor="t">
            <a:normAutofit/>
          </a:bodyPr>
          <a:lstStyle/>
          <a:p>
            <a:pPr marL="0" indent="0">
              <a:lnSpc>
                <a:spcPct val="90000"/>
              </a:lnSpc>
              <a:buNone/>
            </a:pPr>
            <a:r>
              <a:rPr lang="en-US" b="1" i="1" dirty="0"/>
              <a:t>NETWORK SEGMENTATION</a:t>
            </a:r>
          </a:p>
          <a:p>
            <a:pPr>
              <a:lnSpc>
                <a:spcPct val="90000"/>
              </a:lnSpc>
            </a:pPr>
            <a:r>
              <a:rPr lang="en-US" dirty="0"/>
              <a:t>Limits broadcast/collision domains</a:t>
            </a:r>
          </a:p>
          <a:p>
            <a:pPr>
              <a:lnSpc>
                <a:spcPct val="90000"/>
              </a:lnSpc>
            </a:pPr>
            <a:r>
              <a:rPr lang="en-US" dirty="0"/>
              <a:t>Reduces attack surfaces</a:t>
            </a:r>
          </a:p>
          <a:p>
            <a:pPr>
              <a:lnSpc>
                <a:spcPct val="90000"/>
              </a:lnSpc>
            </a:pPr>
            <a:endParaRPr lang="en-US" dirty="0"/>
          </a:p>
          <a:p>
            <a:pPr marL="0" indent="0">
              <a:lnSpc>
                <a:spcPct val="90000"/>
              </a:lnSpc>
              <a:buNone/>
            </a:pPr>
            <a:r>
              <a:rPr lang="en-US" b="1" i="1" dirty="0"/>
              <a:t>LOGGING</a:t>
            </a:r>
          </a:p>
          <a:p>
            <a:pPr>
              <a:lnSpc>
                <a:spcPct val="90000"/>
              </a:lnSpc>
            </a:pPr>
            <a:r>
              <a:rPr lang="en-US" dirty="0"/>
              <a:t>Firewall, router, switch, OS, application logs</a:t>
            </a:r>
          </a:p>
          <a:p>
            <a:pPr>
              <a:lnSpc>
                <a:spcPct val="90000"/>
              </a:lnSpc>
            </a:pPr>
            <a:r>
              <a:rPr lang="en-US" dirty="0"/>
              <a:t>Network Packet captures</a:t>
            </a:r>
          </a:p>
          <a:p>
            <a:pPr>
              <a:lnSpc>
                <a:spcPct val="90000"/>
              </a:lnSpc>
            </a:pPr>
            <a:r>
              <a:rPr lang="en-US" dirty="0"/>
              <a:t>SIEM uses algorithms and other logic to display network activity</a:t>
            </a:r>
          </a:p>
          <a:p>
            <a:pPr>
              <a:lnSpc>
                <a:spcPct val="90000"/>
              </a:lnSpc>
            </a:pPr>
            <a:endParaRPr lang="en-US" dirty="0"/>
          </a:p>
          <a:p>
            <a:pPr marL="0" indent="0">
              <a:lnSpc>
                <a:spcPct val="90000"/>
              </a:lnSpc>
              <a:buNone/>
            </a:pPr>
            <a:r>
              <a:rPr lang="en-US" b="1" i="1" dirty="0"/>
              <a:t>NETWORK RESTRICTIONS</a:t>
            </a:r>
          </a:p>
          <a:p>
            <a:pPr>
              <a:lnSpc>
                <a:spcPct val="90000"/>
              </a:lnSpc>
            </a:pPr>
            <a:r>
              <a:rPr lang="en-US" dirty="0"/>
              <a:t>False-positives from security appliances can block critical ICS traffic</a:t>
            </a:r>
          </a:p>
          <a:p>
            <a:pPr marL="0" indent="0">
              <a:lnSpc>
                <a:spcPct val="90000"/>
              </a:lnSpc>
              <a:buNone/>
            </a:pPr>
            <a:endParaRPr lang="en-US" b="1" i="1" dirty="0"/>
          </a:p>
          <a:p>
            <a:pPr>
              <a:lnSpc>
                <a:spcPct val="90000"/>
              </a:lnSpc>
            </a:pPr>
            <a:endParaRPr lang="en-US" b="1" i="1" dirty="0"/>
          </a:p>
        </p:txBody>
      </p:sp>
      <p:pic>
        <p:nvPicPr>
          <p:cNvPr id="5" name="Picture 4">
            <a:extLst>
              <a:ext uri="{FF2B5EF4-FFF2-40B4-BE49-F238E27FC236}">
                <a16:creationId xmlns:a16="http://schemas.microsoft.com/office/drawing/2014/main" id="{F4A9E356-1BAD-47B0-A681-97C4D784A9DD}"/>
              </a:ext>
            </a:extLst>
          </p:cNvPr>
          <p:cNvPicPr>
            <a:picLocks noChangeAspect="1"/>
          </p:cNvPicPr>
          <p:nvPr/>
        </p:nvPicPr>
        <p:blipFill>
          <a:blip r:embed="rId3"/>
          <a:stretch>
            <a:fillRect/>
          </a:stretch>
        </p:blipFill>
        <p:spPr>
          <a:xfrm>
            <a:off x="485822" y="1869782"/>
            <a:ext cx="4203605" cy="2826043"/>
          </a:xfrm>
          <a:prstGeom prst="rect">
            <a:avLst/>
          </a:prstGeom>
        </p:spPr>
      </p:pic>
      <p:pic>
        <p:nvPicPr>
          <p:cNvPr id="6" name="Picture 5">
            <a:extLst>
              <a:ext uri="{FF2B5EF4-FFF2-40B4-BE49-F238E27FC236}">
                <a16:creationId xmlns:a16="http://schemas.microsoft.com/office/drawing/2014/main" id="{7D8F8327-D416-42C2-9754-3DD0C7F773BA}"/>
              </a:ext>
            </a:extLst>
          </p:cNvPr>
          <p:cNvPicPr>
            <a:picLocks noChangeAspect="1"/>
          </p:cNvPicPr>
          <p:nvPr/>
        </p:nvPicPr>
        <p:blipFill>
          <a:blip r:embed="rId4"/>
          <a:stretch>
            <a:fillRect/>
          </a:stretch>
        </p:blipFill>
        <p:spPr>
          <a:xfrm>
            <a:off x="163926" y="4695825"/>
            <a:ext cx="4686300" cy="2162175"/>
          </a:xfrm>
          <a:prstGeom prst="rect">
            <a:avLst/>
          </a:prstGeom>
        </p:spPr>
      </p:pic>
    </p:spTree>
    <p:extLst>
      <p:ext uri="{BB962C8B-B14F-4D97-AF65-F5344CB8AC3E}">
        <p14:creationId xmlns:p14="http://schemas.microsoft.com/office/powerpoint/2010/main" val="111122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8944-DB8A-427D-A260-180825D39FC6}"/>
              </a:ext>
            </a:extLst>
          </p:cNvPr>
          <p:cNvSpPr>
            <a:spLocks noGrp="1"/>
          </p:cNvSpPr>
          <p:nvPr>
            <p:ph type="title"/>
          </p:nvPr>
        </p:nvSpPr>
        <p:spPr/>
        <p:txBody>
          <a:bodyPr/>
          <a:lstStyle/>
          <a:p>
            <a:r>
              <a:rPr lang="en-US" dirty="0"/>
              <a:t>Computer security</a:t>
            </a:r>
          </a:p>
        </p:txBody>
      </p:sp>
      <p:sp>
        <p:nvSpPr>
          <p:cNvPr id="3" name="Content Placeholder 2">
            <a:extLst>
              <a:ext uri="{FF2B5EF4-FFF2-40B4-BE49-F238E27FC236}">
                <a16:creationId xmlns:a16="http://schemas.microsoft.com/office/drawing/2014/main" id="{AA9CB3D1-9DD7-417C-97C7-B807B6E2CD15}"/>
              </a:ext>
            </a:extLst>
          </p:cNvPr>
          <p:cNvSpPr>
            <a:spLocks noGrp="1"/>
          </p:cNvSpPr>
          <p:nvPr>
            <p:ph idx="1"/>
          </p:nvPr>
        </p:nvSpPr>
        <p:spPr>
          <a:xfrm>
            <a:off x="5287541" y="2213611"/>
            <a:ext cx="6330382" cy="4644389"/>
          </a:xfrm>
        </p:spPr>
        <p:txBody>
          <a:bodyPr>
            <a:normAutofit fontScale="92500" lnSpcReduction="20000"/>
          </a:bodyPr>
          <a:lstStyle/>
          <a:p>
            <a:pPr marL="0" indent="0">
              <a:buNone/>
            </a:pPr>
            <a:r>
              <a:rPr lang="en-US" sz="1900" b="1" i="1" dirty="0"/>
              <a:t>APPLICATION LISTING</a:t>
            </a:r>
          </a:p>
          <a:p>
            <a:r>
              <a:rPr lang="en-US" sz="1900" dirty="0"/>
              <a:t>Use application control software to whitelist allowed applications</a:t>
            </a:r>
          </a:p>
          <a:p>
            <a:r>
              <a:rPr lang="en-US" sz="1900" dirty="0"/>
              <a:t>Microsoft AppLocker, Symantec Critical System Protection</a:t>
            </a:r>
          </a:p>
          <a:p>
            <a:endParaRPr lang="en-US" sz="1900" dirty="0"/>
          </a:p>
          <a:p>
            <a:pPr marL="0" indent="0">
              <a:buNone/>
            </a:pPr>
            <a:r>
              <a:rPr lang="en-US" sz="1900" b="1" i="1" dirty="0"/>
              <a:t>USER RESTRICTED ACCOUNTS</a:t>
            </a:r>
          </a:p>
          <a:p>
            <a:r>
              <a:rPr lang="en-US" sz="1900" dirty="0"/>
              <a:t>Create dedicated service accounts to run various services</a:t>
            </a:r>
          </a:p>
          <a:p>
            <a:r>
              <a:rPr lang="en-US" sz="1900" dirty="0"/>
              <a:t>Attackers cannot use compromised accounts to control services</a:t>
            </a:r>
          </a:p>
          <a:p>
            <a:endParaRPr lang="en-US" sz="1900" dirty="0"/>
          </a:p>
          <a:p>
            <a:pPr marL="0" indent="0">
              <a:buNone/>
            </a:pPr>
            <a:r>
              <a:rPr lang="en-US" sz="1900" b="1" i="1" dirty="0"/>
              <a:t>PATCH MANAGEMENT</a:t>
            </a:r>
          </a:p>
          <a:p>
            <a:r>
              <a:rPr lang="en-US" sz="1900" dirty="0"/>
              <a:t>Updates must pass through IDMZ to be applied on ICS devices</a:t>
            </a:r>
          </a:p>
          <a:p>
            <a:r>
              <a:rPr lang="en-US" sz="1900" dirty="0"/>
              <a:t>If possible, updates should be tested before deploying to ICS environment </a:t>
            </a:r>
          </a:p>
          <a:p>
            <a:endParaRPr lang="en-US" b="1" i="1" dirty="0"/>
          </a:p>
          <a:p>
            <a:endParaRPr lang="en-US" dirty="0"/>
          </a:p>
        </p:txBody>
      </p:sp>
      <p:pic>
        <p:nvPicPr>
          <p:cNvPr id="4" name="Picture 3">
            <a:extLst>
              <a:ext uri="{FF2B5EF4-FFF2-40B4-BE49-F238E27FC236}">
                <a16:creationId xmlns:a16="http://schemas.microsoft.com/office/drawing/2014/main" id="{C592BA17-61A4-4B8F-B749-F600DF4AFEDF}"/>
              </a:ext>
            </a:extLst>
          </p:cNvPr>
          <p:cNvPicPr>
            <a:picLocks noChangeAspect="1"/>
          </p:cNvPicPr>
          <p:nvPr/>
        </p:nvPicPr>
        <p:blipFill>
          <a:blip r:embed="rId2"/>
          <a:stretch>
            <a:fillRect/>
          </a:stretch>
        </p:blipFill>
        <p:spPr>
          <a:xfrm>
            <a:off x="0" y="1856381"/>
            <a:ext cx="5287541" cy="2047991"/>
          </a:xfrm>
          <a:prstGeom prst="rect">
            <a:avLst/>
          </a:prstGeom>
        </p:spPr>
      </p:pic>
      <p:pic>
        <p:nvPicPr>
          <p:cNvPr id="9" name="Picture 8">
            <a:extLst>
              <a:ext uri="{FF2B5EF4-FFF2-40B4-BE49-F238E27FC236}">
                <a16:creationId xmlns:a16="http://schemas.microsoft.com/office/drawing/2014/main" id="{BBF101E3-082F-48E3-B01D-D27192E62B21}"/>
              </a:ext>
            </a:extLst>
          </p:cNvPr>
          <p:cNvPicPr>
            <a:picLocks noChangeAspect="1"/>
          </p:cNvPicPr>
          <p:nvPr/>
        </p:nvPicPr>
        <p:blipFill>
          <a:blip r:embed="rId3"/>
          <a:stretch>
            <a:fillRect/>
          </a:stretch>
        </p:blipFill>
        <p:spPr>
          <a:xfrm>
            <a:off x="7115" y="4301664"/>
            <a:ext cx="5280426" cy="2112170"/>
          </a:xfrm>
          <a:prstGeom prst="rect">
            <a:avLst/>
          </a:prstGeom>
        </p:spPr>
      </p:pic>
    </p:spTree>
    <p:extLst>
      <p:ext uri="{BB962C8B-B14F-4D97-AF65-F5344CB8AC3E}">
        <p14:creationId xmlns:p14="http://schemas.microsoft.com/office/powerpoint/2010/main" val="137957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5794-D75C-46EF-84A6-5AD9C73AED28}"/>
              </a:ext>
            </a:extLst>
          </p:cNvPr>
          <p:cNvSpPr>
            <a:spLocks noGrp="1"/>
          </p:cNvSpPr>
          <p:nvPr>
            <p:ph type="title"/>
          </p:nvPr>
        </p:nvSpPr>
        <p:spPr/>
        <p:txBody>
          <a:bodyPr/>
          <a:lstStyle/>
          <a:p>
            <a:r>
              <a:rPr lang="en-US"/>
              <a:t>APPLICATION SECURITY</a:t>
            </a:r>
            <a:endParaRPr lang="en-US" dirty="0"/>
          </a:p>
        </p:txBody>
      </p:sp>
      <p:sp>
        <p:nvSpPr>
          <p:cNvPr id="3" name="Content Placeholder 2">
            <a:extLst>
              <a:ext uri="{FF2B5EF4-FFF2-40B4-BE49-F238E27FC236}">
                <a16:creationId xmlns:a16="http://schemas.microsoft.com/office/drawing/2014/main" id="{8FE3DD14-9931-4B45-B119-9CC3F02D99D2}"/>
              </a:ext>
            </a:extLst>
          </p:cNvPr>
          <p:cNvSpPr>
            <a:spLocks noGrp="1"/>
          </p:cNvSpPr>
          <p:nvPr>
            <p:ph idx="1"/>
          </p:nvPr>
        </p:nvSpPr>
        <p:spPr>
          <a:xfrm>
            <a:off x="581192" y="1993083"/>
            <a:ext cx="11029615" cy="3435212"/>
          </a:xfrm>
        </p:spPr>
        <p:txBody>
          <a:bodyPr>
            <a:noAutofit/>
          </a:bodyPr>
          <a:lstStyle/>
          <a:p>
            <a:pPr marL="0" indent="0">
              <a:buNone/>
            </a:pPr>
            <a:r>
              <a:rPr lang="en-US" sz="1600" b="1" i="1" dirty="0"/>
              <a:t>INPUT VALIDATION</a:t>
            </a:r>
          </a:p>
          <a:p>
            <a:r>
              <a:rPr lang="en-US" sz="1600" dirty="0"/>
              <a:t>Filter all input through appropriate conditions</a:t>
            </a:r>
          </a:p>
          <a:p>
            <a:r>
              <a:rPr lang="en-US" sz="1600" dirty="0"/>
              <a:t>Set boundary limits for process controls</a:t>
            </a:r>
          </a:p>
          <a:p>
            <a:pPr marL="0" indent="0">
              <a:buNone/>
            </a:pPr>
            <a:r>
              <a:rPr lang="en-US" sz="1600" b="1" i="1" dirty="0"/>
              <a:t>AUTHORIZATION VULNERABILITIES</a:t>
            </a:r>
          </a:p>
          <a:p>
            <a:r>
              <a:rPr lang="en-US" sz="1600" dirty="0"/>
              <a:t>Use granular user privileges, least privilege practice</a:t>
            </a:r>
          </a:p>
          <a:p>
            <a:r>
              <a:rPr lang="en-US" sz="1600" dirty="0"/>
              <a:t>Enforce log-out on sessions after inactivity</a:t>
            </a:r>
          </a:p>
          <a:p>
            <a:pPr marL="0" indent="0">
              <a:buNone/>
            </a:pPr>
            <a:r>
              <a:rPr lang="en-US" sz="1600" b="1" i="1" dirty="0"/>
              <a:t>ICS SECURE SDLC</a:t>
            </a:r>
          </a:p>
          <a:p>
            <a:r>
              <a:rPr lang="en-US" sz="1600" dirty="0"/>
              <a:t>Manage and maintain application from design phase to decommission</a:t>
            </a:r>
          </a:p>
          <a:p>
            <a:r>
              <a:rPr lang="en-US" sz="1600" dirty="0"/>
              <a:t>Phases: Planning, design, test planning, coding, testing and results, release and maintenance</a:t>
            </a:r>
          </a:p>
        </p:txBody>
      </p:sp>
      <p:graphicFrame>
        <p:nvGraphicFramePr>
          <p:cNvPr id="4" name="Diagram 3">
            <a:extLst>
              <a:ext uri="{FF2B5EF4-FFF2-40B4-BE49-F238E27FC236}">
                <a16:creationId xmlns:a16="http://schemas.microsoft.com/office/drawing/2014/main" id="{479BDAE4-6312-44D0-A31B-2B7600CF1FD7}"/>
              </a:ext>
            </a:extLst>
          </p:cNvPr>
          <p:cNvGraphicFramePr/>
          <p:nvPr>
            <p:extLst>
              <p:ext uri="{D42A27DB-BD31-4B8C-83A1-F6EECF244321}">
                <p14:modId xmlns:p14="http://schemas.microsoft.com/office/powerpoint/2010/main" val="595127563"/>
              </p:ext>
            </p:extLst>
          </p:nvPr>
        </p:nvGraphicFramePr>
        <p:xfrm>
          <a:off x="581192" y="4864917"/>
          <a:ext cx="11029615" cy="2581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31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4B6F-F08F-41B1-89FC-F0FFF812CA76}"/>
              </a:ext>
            </a:extLst>
          </p:cNvPr>
          <p:cNvSpPr>
            <a:spLocks noGrp="1"/>
          </p:cNvSpPr>
          <p:nvPr>
            <p:ph type="title"/>
          </p:nvPr>
        </p:nvSpPr>
        <p:spPr>
          <a:xfrm>
            <a:off x="581192" y="702156"/>
            <a:ext cx="11029616" cy="1013800"/>
          </a:xfrm>
        </p:spPr>
        <p:txBody>
          <a:bodyPr>
            <a:normAutofit/>
          </a:bodyPr>
          <a:lstStyle/>
          <a:p>
            <a:r>
              <a:rPr lang="en-US">
                <a:solidFill>
                  <a:srgbClr val="FFFFFF"/>
                </a:solidFill>
              </a:rPr>
              <a:t>DEVICE SECURITY / HARdening</a:t>
            </a:r>
          </a:p>
        </p:txBody>
      </p:sp>
      <p:sp>
        <p:nvSpPr>
          <p:cNvPr id="3" name="Content Placeholder 2">
            <a:extLst>
              <a:ext uri="{FF2B5EF4-FFF2-40B4-BE49-F238E27FC236}">
                <a16:creationId xmlns:a16="http://schemas.microsoft.com/office/drawing/2014/main" id="{1ED8896B-BEE4-46F1-BB10-E2E1D208BD9B}"/>
              </a:ext>
            </a:extLst>
          </p:cNvPr>
          <p:cNvSpPr>
            <a:spLocks noGrp="1"/>
          </p:cNvSpPr>
          <p:nvPr>
            <p:ph idx="1"/>
          </p:nvPr>
        </p:nvSpPr>
        <p:spPr>
          <a:xfrm>
            <a:off x="581192" y="2180496"/>
            <a:ext cx="7225075" cy="4598995"/>
          </a:xfrm>
        </p:spPr>
        <p:txBody>
          <a:bodyPr anchor="t">
            <a:normAutofit/>
          </a:bodyPr>
          <a:lstStyle/>
          <a:p>
            <a:pPr marL="0" indent="0">
              <a:lnSpc>
                <a:spcPct val="90000"/>
              </a:lnSpc>
              <a:buNone/>
            </a:pPr>
            <a:r>
              <a:rPr lang="en-US" b="1" i="1" dirty="0"/>
              <a:t>PORT BLOCKERS</a:t>
            </a:r>
          </a:p>
          <a:p>
            <a:pPr>
              <a:lnSpc>
                <a:spcPct val="90000"/>
              </a:lnSpc>
            </a:pPr>
            <a:r>
              <a:rPr lang="en-US" dirty="0"/>
              <a:t>Restrict access to controller ports using physical port blockers/disabling port in software</a:t>
            </a:r>
          </a:p>
          <a:p>
            <a:pPr>
              <a:lnSpc>
                <a:spcPct val="90000"/>
              </a:lnSpc>
            </a:pPr>
            <a:endParaRPr lang="en-US" dirty="0"/>
          </a:p>
          <a:p>
            <a:pPr marL="0" indent="0">
              <a:lnSpc>
                <a:spcPct val="90000"/>
              </a:lnSpc>
              <a:buNone/>
            </a:pPr>
            <a:r>
              <a:rPr lang="en-US" b="1" i="1" dirty="0"/>
              <a:t>REDUNDANCY / RESILIANCY</a:t>
            </a:r>
          </a:p>
          <a:p>
            <a:pPr>
              <a:lnSpc>
                <a:spcPct val="90000"/>
              </a:lnSpc>
            </a:pPr>
            <a:r>
              <a:rPr lang="en-US" dirty="0"/>
              <a:t>Multiple safety interlocks should be used, hardwired switches for emergencies</a:t>
            </a:r>
          </a:p>
          <a:p>
            <a:pPr>
              <a:lnSpc>
                <a:spcPct val="90000"/>
              </a:lnSpc>
            </a:pPr>
            <a:r>
              <a:rPr lang="en-US" dirty="0"/>
              <a:t>Hard-wired Master Control Relays to control entire process</a:t>
            </a:r>
          </a:p>
          <a:p>
            <a:pPr>
              <a:lnSpc>
                <a:spcPct val="90000"/>
              </a:lnSpc>
            </a:pPr>
            <a:endParaRPr lang="en-US" dirty="0"/>
          </a:p>
          <a:p>
            <a:pPr marL="0" indent="0">
              <a:lnSpc>
                <a:spcPct val="90000"/>
              </a:lnSpc>
              <a:buNone/>
            </a:pPr>
            <a:r>
              <a:rPr lang="en-US" b="1" i="1" dirty="0"/>
              <a:t>DISABLE UNUSED COMMUNICATIONS</a:t>
            </a:r>
          </a:p>
          <a:p>
            <a:pPr>
              <a:lnSpc>
                <a:spcPct val="90000"/>
              </a:lnSpc>
            </a:pPr>
            <a:r>
              <a:rPr lang="en-US" dirty="0"/>
              <a:t>Disable unused remote management protocols</a:t>
            </a:r>
          </a:p>
          <a:p>
            <a:pPr>
              <a:lnSpc>
                <a:spcPct val="90000"/>
              </a:lnSpc>
            </a:pPr>
            <a:r>
              <a:rPr lang="en-US" dirty="0"/>
              <a:t>Disable OT protocols where not used</a:t>
            </a:r>
          </a:p>
          <a:p>
            <a:pPr>
              <a:lnSpc>
                <a:spcPct val="90000"/>
              </a:lnSpc>
            </a:pPr>
            <a:endParaRPr lang="en-US" sz="1500" dirty="0"/>
          </a:p>
        </p:txBody>
      </p:sp>
      <p:pic>
        <p:nvPicPr>
          <p:cNvPr id="4" name="Picture 3">
            <a:extLst>
              <a:ext uri="{FF2B5EF4-FFF2-40B4-BE49-F238E27FC236}">
                <a16:creationId xmlns:a16="http://schemas.microsoft.com/office/drawing/2014/main" id="{C11079EF-7B25-4FF6-A4D9-65E1D59930A2}"/>
              </a:ext>
            </a:extLst>
          </p:cNvPr>
          <p:cNvPicPr>
            <a:picLocks noChangeAspect="1"/>
          </p:cNvPicPr>
          <p:nvPr/>
        </p:nvPicPr>
        <p:blipFill rotWithShape="1">
          <a:blip r:embed="rId3"/>
          <a:srcRect t="6872" r="2" b="15606"/>
          <a:stretch/>
        </p:blipFill>
        <p:spPr>
          <a:xfrm>
            <a:off x="8051799" y="1892627"/>
            <a:ext cx="3699935" cy="2202738"/>
          </a:xfrm>
          <a:prstGeom prst="rect">
            <a:avLst/>
          </a:prstGeom>
        </p:spPr>
      </p:pic>
      <p:pic>
        <p:nvPicPr>
          <p:cNvPr id="5" name="Picture 4">
            <a:extLst>
              <a:ext uri="{FF2B5EF4-FFF2-40B4-BE49-F238E27FC236}">
                <a16:creationId xmlns:a16="http://schemas.microsoft.com/office/drawing/2014/main" id="{68485EEE-2440-4E52-BC8A-7EAE0B848782}"/>
              </a:ext>
            </a:extLst>
          </p:cNvPr>
          <p:cNvPicPr>
            <a:picLocks noChangeAspect="1"/>
          </p:cNvPicPr>
          <p:nvPr/>
        </p:nvPicPr>
        <p:blipFill rotWithShape="1">
          <a:blip r:embed="rId4"/>
          <a:srcRect r="2" b="17027"/>
          <a:stretch/>
        </p:blipFill>
        <p:spPr>
          <a:xfrm>
            <a:off x="8051799" y="4187827"/>
            <a:ext cx="3699935" cy="2202738"/>
          </a:xfrm>
          <a:prstGeom prst="rect">
            <a:avLst/>
          </a:prstGeom>
        </p:spPr>
      </p:pic>
    </p:spTree>
    <p:extLst>
      <p:ext uri="{BB962C8B-B14F-4D97-AF65-F5344CB8AC3E}">
        <p14:creationId xmlns:p14="http://schemas.microsoft.com/office/powerpoint/2010/main" val="3928603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F915-8997-478C-9A8E-933878FDED5D}"/>
              </a:ext>
            </a:extLst>
          </p:cNvPr>
          <p:cNvSpPr>
            <a:spLocks noGrp="1"/>
          </p:cNvSpPr>
          <p:nvPr>
            <p:ph type="title"/>
          </p:nvPr>
        </p:nvSpPr>
        <p:spPr>
          <a:xfrm>
            <a:off x="581192" y="702156"/>
            <a:ext cx="11029616" cy="1013800"/>
          </a:xfrm>
        </p:spPr>
        <p:txBody>
          <a:bodyPr>
            <a:normAutofit/>
          </a:bodyPr>
          <a:lstStyle/>
          <a:p>
            <a:r>
              <a:rPr lang="en-US">
                <a:solidFill>
                  <a:srgbClr val="FFFFFF"/>
                </a:solidFill>
              </a:rPr>
              <a:t>INDUSTRY PROTOCOLS</a:t>
            </a:r>
          </a:p>
        </p:txBody>
      </p:sp>
      <p:graphicFrame>
        <p:nvGraphicFramePr>
          <p:cNvPr id="4" name="Content Placeholder 3">
            <a:extLst>
              <a:ext uri="{FF2B5EF4-FFF2-40B4-BE49-F238E27FC236}">
                <a16:creationId xmlns:a16="http://schemas.microsoft.com/office/drawing/2014/main" id="{865199A0-B948-4CE2-B73F-B841EB2FD1F8}"/>
              </a:ext>
            </a:extLst>
          </p:cNvPr>
          <p:cNvGraphicFramePr>
            <a:graphicFrameLocks noGrp="1"/>
          </p:cNvGraphicFramePr>
          <p:nvPr>
            <p:ph idx="1"/>
            <p:extLst>
              <p:ext uri="{D42A27DB-BD31-4B8C-83A1-F6EECF244321}">
                <p14:modId xmlns:p14="http://schemas.microsoft.com/office/powerpoint/2010/main" val="3528801168"/>
              </p:ext>
            </p:extLst>
          </p:nvPr>
        </p:nvGraphicFramePr>
        <p:xfrm>
          <a:off x="-568099" y="2180496"/>
          <a:ext cx="8478917" cy="4194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 up of text on a white background&#10;&#10;Description automatically generated">
            <a:extLst>
              <a:ext uri="{FF2B5EF4-FFF2-40B4-BE49-F238E27FC236}">
                <a16:creationId xmlns:a16="http://schemas.microsoft.com/office/drawing/2014/main" id="{1D1C8DC2-1769-442B-9EB4-A73A12B2AC0A}"/>
              </a:ext>
            </a:extLst>
          </p:cNvPr>
          <p:cNvPicPr>
            <a:picLocks noChangeAspect="1"/>
          </p:cNvPicPr>
          <p:nvPr/>
        </p:nvPicPr>
        <p:blipFill rotWithShape="1">
          <a:blip r:embed="rId7"/>
          <a:srcRect l="5996" r="11204" b="3"/>
          <a:stretch/>
        </p:blipFill>
        <p:spPr>
          <a:xfrm>
            <a:off x="8051799" y="1871133"/>
            <a:ext cx="3683001" cy="4504267"/>
          </a:xfrm>
          <a:prstGeom prst="rect">
            <a:avLst/>
          </a:prstGeom>
        </p:spPr>
      </p:pic>
      <p:sp>
        <p:nvSpPr>
          <p:cNvPr id="6" name="TextBox 5">
            <a:extLst>
              <a:ext uri="{FF2B5EF4-FFF2-40B4-BE49-F238E27FC236}">
                <a16:creationId xmlns:a16="http://schemas.microsoft.com/office/drawing/2014/main" id="{F250800B-B0EA-4064-9258-48D1427E4FAF}"/>
              </a:ext>
            </a:extLst>
          </p:cNvPr>
          <p:cNvSpPr txBox="1"/>
          <p:nvPr/>
        </p:nvSpPr>
        <p:spPr>
          <a:xfrm>
            <a:off x="8051799" y="6375400"/>
            <a:ext cx="3683001" cy="369332"/>
          </a:xfrm>
          <a:prstGeom prst="rect">
            <a:avLst/>
          </a:prstGeom>
          <a:noFill/>
        </p:spPr>
        <p:txBody>
          <a:bodyPr wrap="square" rtlCol="0">
            <a:spAutoFit/>
          </a:bodyPr>
          <a:lstStyle/>
          <a:p>
            <a:r>
              <a:rPr lang="en-US" dirty="0"/>
              <a:t>Robert M. Lee &amp; Jeff Haas: </a:t>
            </a:r>
            <a:r>
              <a:rPr lang="en-US" i="1" dirty="0"/>
              <a:t>Little Bobby</a:t>
            </a:r>
            <a:endParaRPr lang="en-US" dirty="0"/>
          </a:p>
        </p:txBody>
      </p:sp>
    </p:spTree>
    <p:extLst>
      <p:ext uri="{BB962C8B-B14F-4D97-AF65-F5344CB8AC3E}">
        <p14:creationId xmlns:p14="http://schemas.microsoft.com/office/powerpoint/2010/main" val="2091890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Modbus protocol</a:t>
            </a:r>
          </a:p>
        </p:txBody>
      </p:sp>
      <p:sp>
        <p:nvSpPr>
          <p:cNvPr id="3" name="Content Placeholder 2"/>
          <p:cNvSpPr>
            <a:spLocks noGrp="1"/>
          </p:cNvSpPr>
          <p:nvPr>
            <p:ph idx="1"/>
          </p:nvPr>
        </p:nvSpPr>
        <p:spPr>
          <a:xfrm>
            <a:off x="581193" y="1856028"/>
            <a:ext cx="4161954" cy="4700423"/>
          </a:xfrm>
        </p:spPr>
        <p:txBody>
          <a:bodyPr anchor="t">
            <a:normAutofit lnSpcReduction="10000"/>
          </a:bodyPr>
          <a:lstStyle/>
          <a:p>
            <a:pPr marL="0" indent="0">
              <a:buNone/>
            </a:pPr>
            <a:r>
              <a:rPr lang="en-US" b="1" dirty="0"/>
              <a:t>MODBUS developed in 1979</a:t>
            </a:r>
          </a:p>
          <a:p>
            <a:pPr marL="0" indent="0">
              <a:buNone/>
            </a:pPr>
            <a:endParaRPr lang="en-US" b="1" dirty="0"/>
          </a:p>
          <a:p>
            <a:r>
              <a:rPr lang="en-US" dirty="0"/>
              <a:t>MODBUS has both serial and ethernet capabilities</a:t>
            </a:r>
          </a:p>
          <a:p>
            <a:endParaRPr lang="en-US" dirty="0"/>
          </a:p>
          <a:p>
            <a:r>
              <a:rPr lang="en-US" dirty="0"/>
              <a:t>MODBUS differentiates between serial/ethernet media through Application Data Unit (ADU)</a:t>
            </a:r>
          </a:p>
          <a:p>
            <a:endParaRPr lang="en-US" dirty="0"/>
          </a:p>
          <a:p>
            <a:r>
              <a:rPr lang="en-US" dirty="0"/>
              <a:t>ADU for serial includes address header and error checksum</a:t>
            </a:r>
          </a:p>
          <a:p>
            <a:endParaRPr lang="en-US" dirty="0"/>
          </a:p>
          <a:p>
            <a:r>
              <a:rPr lang="en-US" dirty="0"/>
              <a:t>ADU for ethernet includes MBAP</a:t>
            </a:r>
          </a:p>
          <a:p>
            <a:endParaRPr lang="en-US" dirty="0"/>
          </a:p>
        </p:txBody>
      </p:sp>
      <p:pic>
        <p:nvPicPr>
          <p:cNvPr id="4" name="Picture 3"/>
          <p:cNvPicPr>
            <a:picLocks noChangeAspect="1"/>
          </p:cNvPicPr>
          <p:nvPr/>
        </p:nvPicPr>
        <p:blipFill>
          <a:blip r:embed="rId3"/>
          <a:stretch>
            <a:fillRect/>
          </a:stretch>
        </p:blipFill>
        <p:spPr>
          <a:xfrm>
            <a:off x="4974302" y="1856029"/>
            <a:ext cx="6749370" cy="4544772"/>
          </a:xfrm>
          <a:prstGeom prst="rect">
            <a:avLst/>
          </a:prstGeom>
        </p:spPr>
      </p:pic>
    </p:spTree>
    <p:extLst>
      <p:ext uri="{BB962C8B-B14F-4D97-AF65-F5344CB8AC3E}">
        <p14:creationId xmlns:p14="http://schemas.microsoft.com/office/powerpoint/2010/main" val="359170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Modbus protocol</a:t>
            </a:r>
          </a:p>
        </p:txBody>
      </p:sp>
      <p:sp>
        <p:nvSpPr>
          <p:cNvPr id="3" name="Content Placeholder 2"/>
          <p:cNvSpPr>
            <a:spLocks noGrp="1"/>
          </p:cNvSpPr>
          <p:nvPr>
            <p:ph idx="1"/>
          </p:nvPr>
        </p:nvSpPr>
        <p:spPr>
          <a:xfrm>
            <a:off x="581193" y="1885862"/>
            <a:ext cx="3643966" cy="4716274"/>
          </a:xfrm>
        </p:spPr>
        <p:txBody>
          <a:bodyPr anchor="t">
            <a:normAutofit/>
          </a:bodyPr>
          <a:lstStyle/>
          <a:p>
            <a:pPr marL="0" indent="0">
              <a:buNone/>
            </a:pPr>
            <a:endParaRPr lang="en-US" dirty="0"/>
          </a:p>
          <a:p>
            <a:r>
              <a:rPr lang="en-US" dirty="0"/>
              <a:t>MODBUS uses function codes to read/write data to devices</a:t>
            </a:r>
          </a:p>
          <a:p>
            <a:endParaRPr lang="en-US" dirty="0"/>
          </a:p>
          <a:p>
            <a:r>
              <a:rPr lang="en-US" dirty="0"/>
              <a:t>Function code specifies service requested (read coil, read register)</a:t>
            </a:r>
          </a:p>
          <a:p>
            <a:endParaRPr lang="en-US" dirty="0"/>
          </a:p>
          <a:p>
            <a:r>
              <a:rPr lang="en-US" dirty="0"/>
              <a:t>Registers are 16 bit addresses that can hold INT values</a:t>
            </a:r>
          </a:p>
          <a:p>
            <a:endParaRPr lang="en-US" dirty="0"/>
          </a:p>
          <a:p>
            <a:r>
              <a:rPr lang="en-US" dirty="0"/>
              <a:t>Coils are 1-bit Boolean addresses that hold BOOL</a:t>
            </a:r>
          </a:p>
          <a:p>
            <a:endParaRPr lang="en-US" dirty="0"/>
          </a:p>
        </p:txBody>
      </p:sp>
      <p:pic>
        <p:nvPicPr>
          <p:cNvPr id="4" name="Picture 3"/>
          <p:cNvPicPr>
            <a:picLocks noChangeAspect="1"/>
          </p:cNvPicPr>
          <p:nvPr/>
        </p:nvPicPr>
        <p:blipFill>
          <a:blip r:embed="rId2"/>
          <a:stretch>
            <a:fillRect/>
          </a:stretch>
        </p:blipFill>
        <p:spPr>
          <a:xfrm>
            <a:off x="4695833" y="1961363"/>
            <a:ext cx="7023201" cy="4267570"/>
          </a:xfrm>
          <a:prstGeom prst="rect">
            <a:avLst/>
          </a:prstGeom>
        </p:spPr>
      </p:pic>
    </p:spTree>
    <p:extLst>
      <p:ext uri="{BB962C8B-B14F-4D97-AF65-F5344CB8AC3E}">
        <p14:creationId xmlns:p14="http://schemas.microsoft.com/office/powerpoint/2010/main" val="1256893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EEC1BD-5320-41E3-BBFA-2D99A8448CE5}"/>
              </a:ext>
            </a:extLst>
          </p:cNvPr>
          <p:cNvPicPr>
            <a:picLocks noChangeAspect="1"/>
          </p:cNvPicPr>
          <p:nvPr/>
        </p:nvPicPr>
        <p:blipFill rotWithShape="1">
          <a:blip r:embed="rId2"/>
          <a:srcRect r="933"/>
          <a:stretch/>
        </p:blipFill>
        <p:spPr>
          <a:xfrm>
            <a:off x="446534" y="723899"/>
            <a:ext cx="7498616" cy="5676901"/>
          </a:xfrm>
          <a:prstGeom prst="rect">
            <a:avLst/>
          </a:prstGeom>
        </p:spPr>
      </p:pic>
      <p:sp>
        <p:nvSpPr>
          <p:cNvPr id="19" name="Rectangle 18">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68FB152-F8AD-4401-AA67-0FC23FCA57E0}"/>
              </a:ext>
            </a:extLst>
          </p:cNvPr>
          <p:cNvSpPr>
            <a:spLocks noGrp="1"/>
          </p:cNvSpPr>
          <p:nvPr>
            <p:ph type="title"/>
          </p:nvPr>
        </p:nvSpPr>
        <p:spPr>
          <a:xfrm>
            <a:off x="8286487" y="0"/>
            <a:ext cx="3081576" cy="2085869"/>
          </a:xfrm>
        </p:spPr>
        <p:txBody>
          <a:bodyPr vert="horz" lIns="91440" tIns="45720" rIns="91440" bIns="45720" rtlCol="0" anchor="b">
            <a:normAutofit/>
          </a:bodyPr>
          <a:lstStyle/>
          <a:p>
            <a:r>
              <a:rPr lang="en-US" sz="3600" dirty="0">
                <a:solidFill>
                  <a:srgbClr val="FFFFFF"/>
                </a:solidFill>
              </a:rPr>
              <a:t>HACKING MODBUS</a:t>
            </a:r>
          </a:p>
        </p:txBody>
      </p:sp>
      <p:grpSp>
        <p:nvGrpSpPr>
          <p:cNvPr id="21" name="Group 20">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74A4CEDA-2B4A-422D-8900-5A5DB6C9D8D8}"/>
              </a:ext>
            </a:extLst>
          </p:cNvPr>
          <p:cNvSpPr txBox="1"/>
          <p:nvPr/>
        </p:nvSpPr>
        <p:spPr>
          <a:xfrm>
            <a:off x="823937" y="1232427"/>
            <a:ext cx="436098" cy="584775"/>
          </a:xfrm>
          <a:prstGeom prst="rect">
            <a:avLst/>
          </a:prstGeom>
          <a:solidFill>
            <a:schemeClr val="bg1"/>
          </a:solidFill>
        </p:spPr>
        <p:txBody>
          <a:bodyPr wrap="square" rtlCol="0">
            <a:spAutoFit/>
          </a:bodyPr>
          <a:lstStyle/>
          <a:p>
            <a:r>
              <a:rPr lang="en-US" sz="3200" dirty="0"/>
              <a:t>1</a:t>
            </a:r>
          </a:p>
        </p:txBody>
      </p:sp>
      <p:sp>
        <p:nvSpPr>
          <p:cNvPr id="6" name="Arrow: Right 5">
            <a:extLst>
              <a:ext uri="{FF2B5EF4-FFF2-40B4-BE49-F238E27FC236}">
                <a16:creationId xmlns:a16="http://schemas.microsoft.com/office/drawing/2014/main" id="{E1CE5583-C53B-4E21-AA28-E6EFFC20FB9C}"/>
              </a:ext>
            </a:extLst>
          </p:cNvPr>
          <p:cNvSpPr/>
          <p:nvPr/>
        </p:nvSpPr>
        <p:spPr>
          <a:xfrm rot="3380581">
            <a:off x="1004378" y="1890587"/>
            <a:ext cx="479310" cy="3376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BB3FE3F-6E5C-4AB2-A4A0-584E5D0B0CC9}"/>
              </a:ext>
            </a:extLst>
          </p:cNvPr>
          <p:cNvSpPr txBox="1"/>
          <p:nvPr/>
        </p:nvSpPr>
        <p:spPr>
          <a:xfrm>
            <a:off x="3805732" y="4738165"/>
            <a:ext cx="436098" cy="584775"/>
          </a:xfrm>
          <a:prstGeom prst="rect">
            <a:avLst/>
          </a:prstGeom>
          <a:solidFill>
            <a:schemeClr val="bg1"/>
          </a:solidFill>
        </p:spPr>
        <p:txBody>
          <a:bodyPr wrap="square" rtlCol="0">
            <a:spAutoFit/>
          </a:bodyPr>
          <a:lstStyle/>
          <a:p>
            <a:r>
              <a:rPr lang="en-US" sz="3200" dirty="0"/>
              <a:t>2</a:t>
            </a:r>
          </a:p>
        </p:txBody>
      </p:sp>
      <p:sp>
        <p:nvSpPr>
          <p:cNvPr id="20" name="Arrow: Right 19">
            <a:extLst>
              <a:ext uri="{FF2B5EF4-FFF2-40B4-BE49-F238E27FC236}">
                <a16:creationId xmlns:a16="http://schemas.microsoft.com/office/drawing/2014/main" id="{CDC6D148-5B38-4520-8924-396B19820EB2}"/>
              </a:ext>
            </a:extLst>
          </p:cNvPr>
          <p:cNvSpPr/>
          <p:nvPr/>
        </p:nvSpPr>
        <p:spPr>
          <a:xfrm>
            <a:off x="4171522" y="4738164"/>
            <a:ext cx="653757" cy="5847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B5C672C-D7EE-44AB-9C4C-CE9D85E41292}"/>
              </a:ext>
            </a:extLst>
          </p:cNvPr>
          <p:cNvSpPr txBox="1"/>
          <p:nvPr/>
        </p:nvSpPr>
        <p:spPr>
          <a:xfrm>
            <a:off x="6592790" y="1436236"/>
            <a:ext cx="436098" cy="584775"/>
          </a:xfrm>
          <a:prstGeom prst="rect">
            <a:avLst/>
          </a:prstGeom>
          <a:solidFill>
            <a:schemeClr val="bg1"/>
          </a:solidFill>
        </p:spPr>
        <p:txBody>
          <a:bodyPr wrap="square" rtlCol="0">
            <a:spAutoFit/>
          </a:bodyPr>
          <a:lstStyle/>
          <a:p>
            <a:r>
              <a:rPr lang="en-US" sz="3200" dirty="0"/>
              <a:t>3</a:t>
            </a:r>
          </a:p>
        </p:txBody>
      </p:sp>
      <p:sp>
        <p:nvSpPr>
          <p:cNvPr id="26" name="Arrow: Right 25">
            <a:extLst>
              <a:ext uri="{FF2B5EF4-FFF2-40B4-BE49-F238E27FC236}">
                <a16:creationId xmlns:a16="http://schemas.microsoft.com/office/drawing/2014/main" id="{A1C2E2F6-56EB-40CA-8D00-7E6387A64365}"/>
              </a:ext>
            </a:extLst>
          </p:cNvPr>
          <p:cNvSpPr/>
          <p:nvPr/>
        </p:nvSpPr>
        <p:spPr>
          <a:xfrm rot="5400000">
            <a:off x="6483961" y="2093890"/>
            <a:ext cx="653757" cy="5847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C8AB9-87BA-44F2-85E7-3395C306C1D8}"/>
              </a:ext>
            </a:extLst>
          </p:cNvPr>
          <p:cNvSpPr txBox="1"/>
          <p:nvPr/>
        </p:nvSpPr>
        <p:spPr>
          <a:xfrm>
            <a:off x="3953473" y="2113376"/>
            <a:ext cx="436098" cy="584775"/>
          </a:xfrm>
          <a:prstGeom prst="rect">
            <a:avLst/>
          </a:prstGeom>
          <a:solidFill>
            <a:schemeClr val="bg1"/>
          </a:solidFill>
        </p:spPr>
        <p:txBody>
          <a:bodyPr wrap="square" rtlCol="0">
            <a:spAutoFit/>
          </a:bodyPr>
          <a:lstStyle/>
          <a:p>
            <a:r>
              <a:rPr lang="en-US" sz="3200" dirty="0"/>
              <a:t>4</a:t>
            </a:r>
          </a:p>
        </p:txBody>
      </p:sp>
      <p:sp>
        <p:nvSpPr>
          <p:cNvPr id="28" name="Arrow: Right 27">
            <a:extLst>
              <a:ext uri="{FF2B5EF4-FFF2-40B4-BE49-F238E27FC236}">
                <a16:creationId xmlns:a16="http://schemas.microsoft.com/office/drawing/2014/main" id="{45C187CD-8DFF-400D-A29D-C78D7BBDAF30}"/>
              </a:ext>
            </a:extLst>
          </p:cNvPr>
          <p:cNvSpPr/>
          <p:nvPr/>
        </p:nvSpPr>
        <p:spPr>
          <a:xfrm rot="3046668">
            <a:off x="4258456" y="2607073"/>
            <a:ext cx="653757" cy="5847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06CF42-B551-44FE-8603-29920EEB3164}"/>
              </a:ext>
            </a:extLst>
          </p:cNvPr>
          <p:cNvSpPr txBox="1"/>
          <p:nvPr/>
        </p:nvSpPr>
        <p:spPr>
          <a:xfrm>
            <a:off x="8159262" y="2352441"/>
            <a:ext cx="3491481" cy="3785652"/>
          </a:xfrm>
          <a:prstGeom prst="rect">
            <a:avLst/>
          </a:prstGeom>
          <a:noFill/>
        </p:spPr>
        <p:txBody>
          <a:bodyPr wrap="square" rtlCol="0">
            <a:spAutoFit/>
          </a:bodyPr>
          <a:lstStyle/>
          <a:p>
            <a:pPr marL="342900" indent="-342900">
              <a:buFont typeface="+mj-lt"/>
              <a:buAutoNum type="arabicPeriod"/>
            </a:pPr>
            <a:r>
              <a:rPr lang="en-US" sz="2000" dirty="0">
                <a:solidFill>
                  <a:schemeClr val="bg1"/>
                </a:solidFill>
              </a:rPr>
              <a:t>Windows / Kali Linux Machine</a:t>
            </a:r>
          </a:p>
          <a:p>
            <a:r>
              <a:rPr lang="en-US" sz="2000" dirty="0">
                <a:solidFill>
                  <a:schemeClr val="bg1"/>
                </a:solidFill>
              </a:rPr>
              <a:t>	(192.168.1.24 Windows)</a:t>
            </a:r>
          </a:p>
          <a:p>
            <a:r>
              <a:rPr lang="en-US" sz="2000" dirty="0">
                <a:solidFill>
                  <a:schemeClr val="bg1"/>
                </a:solidFill>
              </a:rPr>
              <a:t>	(192.168.1.33 Kali VM)</a:t>
            </a:r>
          </a:p>
          <a:p>
            <a:endParaRPr lang="en-US" sz="2000" dirty="0">
              <a:solidFill>
                <a:schemeClr val="bg1"/>
              </a:solidFill>
            </a:endParaRPr>
          </a:p>
          <a:p>
            <a:r>
              <a:rPr lang="en-US" sz="2000" dirty="0">
                <a:solidFill>
                  <a:schemeClr val="bg1"/>
                </a:solidFill>
              </a:rPr>
              <a:t>2. CLICK PLC: C0-12DD2E-D</a:t>
            </a:r>
          </a:p>
          <a:p>
            <a:r>
              <a:rPr lang="en-US" sz="2000" dirty="0">
                <a:solidFill>
                  <a:schemeClr val="bg1"/>
                </a:solidFill>
              </a:rPr>
              <a:t>	(192.168.1.39)</a:t>
            </a:r>
          </a:p>
          <a:p>
            <a:endParaRPr lang="en-US" sz="2000" dirty="0">
              <a:solidFill>
                <a:schemeClr val="bg1"/>
              </a:solidFill>
            </a:endParaRPr>
          </a:p>
          <a:p>
            <a:r>
              <a:rPr lang="en-US" sz="2000" dirty="0">
                <a:solidFill>
                  <a:schemeClr val="bg1"/>
                </a:solidFill>
              </a:rPr>
              <a:t>3. ON Networks Router</a:t>
            </a:r>
          </a:p>
          <a:p>
            <a:r>
              <a:rPr lang="en-US" sz="2000" dirty="0">
                <a:solidFill>
                  <a:schemeClr val="bg1"/>
                </a:solidFill>
              </a:rPr>
              <a:t>	(Gateway 192.168.1.1)</a:t>
            </a:r>
          </a:p>
          <a:p>
            <a:endParaRPr lang="en-US" sz="2000" dirty="0">
              <a:solidFill>
                <a:schemeClr val="bg1"/>
              </a:solidFill>
            </a:endParaRPr>
          </a:p>
          <a:p>
            <a:r>
              <a:rPr lang="en-US" sz="2000" dirty="0">
                <a:solidFill>
                  <a:schemeClr val="bg1"/>
                </a:solidFill>
              </a:rPr>
              <a:t>4. Lipton Green Tea Citrus</a:t>
            </a:r>
          </a:p>
        </p:txBody>
      </p:sp>
    </p:spTree>
    <p:extLst>
      <p:ext uri="{BB962C8B-B14F-4D97-AF65-F5344CB8AC3E}">
        <p14:creationId xmlns:p14="http://schemas.microsoft.com/office/powerpoint/2010/main" val="2542960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FE5F-EFA9-4608-BAB9-9ECACBE8622E}"/>
              </a:ext>
            </a:extLst>
          </p:cNvPr>
          <p:cNvSpPr>
            <a:spLocks noGrp="1"/>
          </p:cNvSpPr>
          <p:nvPr>
            <p:ph type="title"/>
          </p:nvPr>
        </p:nvSpPr>
        <p:spPr/>
        <p:txBody>
          <a:bodyPr/>
          <a:lstStyle/>
          <a:p>
            <a:r>
              <a:rPr lang="en-US" dirty="0"/>
              <a:t>HACKING MODBUS: STEPS</a:t>
            </a:r>
          </a:p>
        </p:txBody>
      </p:sp>
      <p:sp>
        <p:nvSpPr>
          <p:cNvPr id="3" name="Content Placeholder 2">
            <a:extLst>
              <a:ext uri="{FF2B5EF4-FFF2-40B4-BE49-F238E27FC236}">
                <a16:creationId xmlns:a16="http://schemas.microsoft.com/office/drawing/2014/main" id="{D8789151-DA0D-4384-92EB-C251BB6C95A0}"/>
              </a:ext>
            </a:extLst>
          </p:cNvPr>
          <p:cNvSpPr>
            <a:spLocks noGrp="1"/>
          </p:cNvSpPr>
          <p:nvPr>
            <p:ph idx="1"/>
          </p:nvPr>
        </p:nvSpPr>
        <p:spPr>
          <a:xfrm>
            <a:off x="443740" y="5313662"/>
            <a:ext cx="11029615" cy="1684364"/>
          </a:xfrm>
        </p:spPr>
        <p:txBody>
          <a:bodyPr>
            <a:normAutofit/>
          </a:bodyPr>
          <a:lstStyle/>
          <a:p>
            <a:r>
              <a:rPr lang="en-US" sz="2000" dirty="0"/>
              <a:t>Used Redpoint library to find more information about PLC</a:t>
            </a:r>
          </a:p>
          <a:p>
            <a:r>
              <a:rPr lang="en-US" sz="2000" dirty="0"/>
              <a:t>Find more information about PLC (Vendor, Product Name, CPU Type)</a:t>
            </a:r>
          </a:p>
          <a:p>
            <a:r>
              <a:rPr lang="en-US" sz="2000" dirty="0"/>
              <a:t>GitHub repo: </a:t>
            </a:r>
            <a:r>
              <a:rPr lang="en-US" sz="2000" dirty="0">
                <a:hlinkClick r:id="rId2"/>
              </a:rPr>
              <a:t>https://github.com/digitalbond/Redpoint</a:t>
            </a:r>
            <a:endParaRPr lang="en-US" sz="2000" dirty="0"/>
          </a:p>
          <a:p>
            <a:endParaRPr lang="en-US" dirty="0"/>
          </a:p>
        </p:txBody>
      </p:sp>
      <p:pic>
        <p:nvPicPr>
          <p:cNvPr id="4" name="Picture 3">
            <a:extLst>
              <a:ext uri="{FF2B5EF4-FFF2-40B4-BE49-F238E27FC236}">
                <a16:creationId xmlns:a16="http://schemas.microsoft.com/office/drawing/2014/main" id="{3E027CE8-D953-4C47-B749-5D11F958519B}"/>
              </a:ext>
            </a:extLst>
          </p:cNvPr>
          <p:cNvPicPr>
            <a:picLocks noChangeAspect="1"/>
          </p:cNvPicPr>
          <p:nvPr/>
        </p:nvPicPr>
        <p:blipFill>
          <a:blip r:embed="rId3"/>
          <a:stretch>
            <a:fillRect/>
          </a:stretch>
        </p:blipFill>
        <p:spPr>
          <a:xfrm>
            <a:off x="443740" y="1873114"/>
            <a:ext cx="8713512" cy="3160867"/>
          </a:xfrm>
          <a:prstGeom prst="rect">
            <a:avLst/>
          </a:prstGeom>
        </p:spPr>
      </p:pic>
    </p:spTree>
    <p:extLst>
      <p:ext uri="{BB962C8B-B14F-4D97-AF65-F5344CB8AC3E}">
        <p14:creationId xmlns:p14="http://schemas.microsoft.com/office/powerpoint/2010/main" val="329395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BB03BCF-53C2-4F78-827D-E6DE86B90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19DF8-7B28-4A9C-8C3C-22ADF0E273BF}"/>
              </a:ext>
            </a:extLst>
          </p:cNvPr>
          <p:cNvSpPr>
            <a:spLocks noGrp="1"/>
          </p:cNvSpPr>
          <p:nvPr>
            <p:ph type="title"/>
          </p:nvPr>
        </p:nvSpPr>
        <p:spPr>
          <a:xfrm>
            <a:off x="581192" y="702155"/>
            <a:ext cx="3475915" cy="1324537"/>
          </a:xfrm>
        </p:spPr>
        <p:txBody>
          <a:bodyPr>
            <a:normAutofit/>
          </a:bodyPr>
          <a:lstStyle/>
          <a:p>
            <a:r>
              <a:rPr lang="en-US" b="1" i="1" dirty="0">
                <a:solidFill>
                  <a:schemeClr val="tx2"/>
                </a:solidFill>
              </a:rPr>
              <a:t>Importance of </a:t>
            </a:r>
            <a:r>
              <a:rPr lang="en-US" b="1" i="1" dirty="0" err="1">
                <a:solidFill>
                  <a:schemeClr val="tx2"/>
                </a:solidFill>
              </a:rPr>
              <a:t>ics</a:t>
            </a:r>
            <a:r>
              <a:rPr lang="en-US" b="1" i="1" dirty="0">
                <a:solidFill>
                  <a:schemeClr val="tx2"/>
                </a:solidFill>
              </a:rPr>
              <a:t> security</a:t>
            </a:r>
          </a:p>
        </p:txBody>
      </p:sp>
      <p:grpSp>
        <p:nvGrpSpPr>
          <p:cNvPr id="50" name="Group 49">
            <a:extLst>
              <a:ext uri="{FF2B5EF4-FFF2-40B4-BE49-F238E27FC236}">
                <a16:creationId xmlns:a16="http://schemas.microsoft.com/office/drawing/2014/main" id="{8D045B35-FA2D-4621-AFD7-328FE87A40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1" name="Rectangle 50">
              <a:extLst>
                <a:ext uri="{FF2B5EF4-FFF2-40B4-BE49-F238E27FC236}">
                  <a16:creationId xmlns:a16="http://schemas.microsoft.com/office/drawing/2014/main" id="{7481E190-8B7D-417D-BFD8-C39156A16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9B92123C-D8D6-477A-8E7F-E29DFFC9A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AF40D9B3-1FB5-4293-A38E-B7783F8C0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57CD9F7A-2771-4FE0-91CD-18E7108A2284}"/>
              </a:ext>
            </a:extLst>
          </p:cNvPr>
          <p:cNvSpPr>
            <a:spLocks noGrp="1"/>
          </p:cNvSpPr>
          <p:nvPr>
            <p:ph idx="1"/>
          </p:nvPr>
        </p:nvSpPr>
        <p:spPr>
          <a:xfrm>
            <a:off x="581192" y="2180496"/>
            <a:ext cx="3475915" cy="4185291"/>
          </a:xfrm>
        </p:spPr>
        <p:txBody>
          <a:bodyPr>
            <a:normAutofit/>
          </a:bodyPr>
          <a:lstStyle/>
          <a:p>
            <a:pPr>
              <a:lnSpc>
                <a:spcPct val="90000"/>
              </a:lnSpc>
              <a:buClr>
                <a:srgbClr val="D7D452"/>
              </a:buClr>
            </a:pPr>
            <a:r>
              <a:rPr lang="en-US" sz="2000" dirty="0"/>
              <a:t>Industrial control systems (ICS) are used to control utilities and factory automation</a:t>
            </a:r>
          </a:p>
          <a:p>
            <a:pPr>
              <a:lnSpc>
                <a:spcPct val="90000"/>
              </a:lnSpc>
              <a:buClr>
                <a:srgbClr val="D7D452"/>
              </a:buClr>
            </a:pPr>
            <a:endParaRPr lang="en-US" sz="2000" dirty="0"/>
          </a:p>
          <a:p>
            <a:pPr>
              <a:lnSpc>
                <a:spcPct val="90000"/>
              </a:lnSpc>
              <a:buClr>
                <a:srgbClr val="D7D452"/>
              </a:buClr>
            </a:pPr>
            <a:r>
              <a:rPr lang="en-US" sz="2000" dirty="0"/>
              <a:t>Control real-life equipment.  </a:t>
            </a:r>
          </a:p>
          <a:p>
            <a:pPr>
              <a:lnSpc>
                <a:spcPct val="90000"/>
              </a:lnSpc>
              <a:buClr>
                <a:srgbClr val="D7D452"/>
              </a:buClr>
            </a:pPr>
            <a:endParaRPr lang="en-US" sz="2000" dirty="0"/>
          </a:p>
          <a:p>
            <a:pPr>
              <a:lnSpc>
                <a:spcPct val="90000"/>
              </a:lnSpc>
              <a:buClr>
                <a:srgbClr val="D7D452"/>
              </a:buClr>
            </a:pPr>
            <a:r>
              <a:rPr lang="en-US" sz="2000" dirty="0"/>
              <a:t>Failure could result in property damage, injury, death</a:t>
            </a:r>
          </a:p>
          <a:p>
            <a:pPr>
              <a:lnSpc>
                <a:spcPct val="90000"/>
              </a:lnSpc>
              <a:buClr>
                <a:srgbClr val="D7D452"/>
              </a:buClr>
            </a:pPr>
            <a:endParaRPr lang="en-US" b="1" i="1" dirty="0"/>
          </a:p>
        </p:txBody>
      </p:sp>
      <p:pic>
        <p:nvPicPr>
          <p:cNvPr id="6" name="Picture 5" descr="A large building&#10;&#10;Description automatically generated">
            <a:extLst>
              <a:ext uri="{FF2B5EF4-FFF2-40B4-BE49-F238E27FC236}">
                <a16:creationId xmlns:a16="http://schemas.microsoft.com/office/drawing/2014/main" id="{37AD0CC8-3C6A-41D8-B402-49CB3BCCCDEB}"/>
              </a:ext>
            </a:extLst>
          </p:cNvPr>
          <p:cNvPicPr>
            <a:picLocks noChangeAspect="1"/>
          </p:cNvPicPr>
          <p:nvPr/>
        </p:nvPicPr>
        <p:blipFill rotWithShape="1">
          <a:blip r:embed="rId2"/>
          <a:srcRect t="6167" r="-1" b="-1"/>
          <a:stretch/>
        </p:blipFill>
        <p:spPr>
          <a:xfrm>
            <a:off x="4241823" y="628647"/>
            <a:ext cx="7503638" cy="3520440"/>
          </a:xfrm>
          <a:prstGeom prst="rect">
            <a:avLst/>
          </a:prstGeom>
        </p:spPr>
      </p:pic>
      <p:pic>
        <p:nvPicPr>
          <p:cNvPr id="5" name="Picture 4" descr="A view of a city with a mountain in the background&#10;&#10;Description automatically generated">
            <a:extLst>
              <a:ext uri="{FF2B5EF4-FFF2-40B4-BE49-F238E27FC236}">
                <a16:creationId xmlns:a16="http://schemas.microsoft.com/office/drawing/2014/main" id="{815413F4-9778-4A07-B2B3-A90E4BCE9302}"/>
              </a:ext>
            </a:extLst>
          </p:cNvPr>
          <p:cNvPicPr>
            <a:picLocks noChangeAspect="1"/>
          </p:cNvPicPr>
          <p:nvPr/>
        </p:nvPicPr>
        <p:blipFill rotWithShape="1">
          <a:blip r:embed="rId3"/>
          <a:srcRect r="24008" b="-2"/>
          <a:stretch/>
        </p:blipFill>
        <p:spPr>
          <a:xfrm>
            <a:off x="4245216" y="4233673"/>
            <a:ext cx="2445714" cy="2140276"/>
          </a:xfrm>
          <a:prstGeom prst="rect">
            <a:avLst/>
          </a:prstGeom>
        </p:spPr>
      </p:pic>
      <p:pic>
        <p:nvPicPr>
          <p:cNvPr id="4" name="Picture 3" descr="A plane sitting on top of a field&#10;&#10;Description automatically generated">
            <a:extLst>
              <a:ext uri="{FF2B5EF4-FFF2-40B4-BE49-F238E27FC236}">
                <a16:creationId xmlns:a16="http://schemas.microsoft.com/office/drawing/2014/main" id="{39B99BD1-0E67-4391-8003-29C41CA9C469}"/>
              </a:ext>
            </a:extLst>
          </p:cNvPr>
          <p:cNvPicPr>
            <a:picLocks noChangeAspect="1"/>
          </p:cNvPicPr>
          <p:nvPr/>
        </p:nvPicPr>
        <p:blipFill rotWithShape="1">
          <a:blip r:embed="rId4"/>
          <a:srcRect l="7266" r="16743" b="-2"/>
          <a:stretch/>
        </p:blipFill>
        <p:spPr>
          <a:xfrm>
            <a:off x="6772424" y="4225510"/>
            <a:ext cx="2445714" cy="2140277"/>
          </a:xfrm>
          <a:prstGeom prst="rect">
            <a:avLst/>
          </a:prstGeom>
        </p:spPr>
      </p:pic>
      <p:pic>
        <p:nvPicPr>
          <p:cNvPr id="7" name="Picture 6" descr="A picture containing indoor, building, kitchen, table&#10;&#10;Description automatically generated">
            <a:extLst>
              <a:ext uri="{FF2B5EF4-FFF2-40B4-BE49-F238E27FC236}">
                <a16:creationId xmlns:a16="http://schemas.microsoft.com/office/drawing/2014/main" id="{D6534EF0-2E95-45D6-AD18-AA8620450E31}"/>
              </a:ext>
            </a:extLst>
          </p:cNvPr>
          <p:cNvPicPr>
            <a:picLocks noChangeAspect="1"/>
          </p:cNvPicPr>
          <p:nvPr/>
        </p:nvPicPr>
        <p:blipFill rotWithShape="1">
          <a:blip r:embed="rId5"/>
          <a:srcRect l="12609" r="1684" b="-4"/>
          <a:stretch/>
        </p:blipFill>
        <p:spPr>
          <a:xfrm>
            <a:off x="9299633" y="4233672"/>
            <a:ext cx="2445714" cy="2140276"/>
          </a:xfrm>
          <a:prstGeom prst="rect">
            <a:avLst/>
          </a:prstGeom>
        </p:spPr>
      </p:pic>
    </p:spTree>
    <p:extLst>
      <p:ext uri="{BB962C8B-B14F-4D97-AF65-F5344CB8AC3E}">
        <p14:creationId xmlns:p14="http://schemas.microsoft.com/office/powerpoint/2010/main" val="211553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2087-74DB-45AF-A6E9-6C6225654B17}"/>
              </a:ext>
            </a:extLst>
          </p:cNvPr>
          <p:cNvSpPr>
            <a:spLocks noGrp="1"/>
          </p:cNvSpPr>
          <p:nvPr>
            <p:ph type="title"/>
          </p:nvPr>
        </p:nvSpPr>
        <p:spPr/>
        <p:txBody>
          <a:bodyPr/>
          <a:lstStyle/>
          <a:p>
            <a:r>
              <a:rPr lang="en-US" dirty="0"/>
              <a:t>HACKING MODBUS: STEPS</a:t>
            </a:r>
          </a:p>
        </p:txBody>
      </p:sp>
      <p:pic>
        <p:nvPicPr>
          <p:cNvPr id="7" name="Content Placeholder 6">
            <a:extLst>
              <a:ext uri="{FF2B5EF4-FFF2-40B4-BE49-F238E27FC236}">
                <a16:creationId xmlns:a16="http://schemas.microsoft.com/office/drawing/2014/main" id="{C77EF905-5BDA-4BDF-A044-A44FD15AAB2B}"/>
              </a:ext>
            </a:extLst>
          </p:cNvPr>
          <p:cNvPicPr>
            <a:picLocks noGrp="1" noChangeAspect="1"/>
          </p:cNvPicPr>
          <p:nvPr>
            <p:ph idx="1"/>
          </p:nvPr>
        </p:nvPicPr>
        <p:blipFill>
          <a:blip r:embed="rId2"/>
          <a:stretch>
            <a:fillRect/>
          </a:stretch>
        </p:blipFill>
        <p:spPr>
          <a:xfrm>
            <a:off x="581192" y="2063102"/>
            <a:ext cx="11279732" cy="1664836"/>
          </a:xfrm>
          <a:prstGeom prst="rect">
            <a:avLst/>
          </a:prstGeom>
        </p:spPr>
      </p:pic>
      <p:sp>
        <p:nvSpPr>
          <p:cNvPr id="8" name="TextBox 7">
            <a:extLst>
              <a:ext uri="{FF2B5EF4-FFF2-40B4-BE49-F238E27FC236}">
                <a16:creationId xmlns:a16="http://schemas.microsoft.com/office/drawing/2014/main" id="{6DDE8F00-2103-4BD0-B5EC-092C3D906F37}"/>
              </a:ext>
            </a:extLst>
          </p:cNvPr>
          <p:cNvSpPr txBox="1"/>
          <p:nvPr/>
        </p:nvSpPr>
        <p:spPr>
          <a:xfrm>
            <a:off x="581192" y="4178105"/>
            <a:ext cx="1136227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2"/>
                </a:solidFill>
              </a:rPr>
              <a:t>Installed MODBUS client on Kali Linux VM</a:t>
            </a:r>
          </a:p>
          <a:p>
            <a:pPr marL="285750" indent="-285750">
              <a:buFont typeface="Arial" panose="020B0604020202020204" pitchFamily="34" charset="0"/>
              <a:buChar char="•"/>
            </a:pPr>
            <a:r>
              <a:rPr lang="en-US" sz="2000" dirty="0">
                <a:solidFill>
                  <a:schemeClr val="tx2"/>
                </a:solidFill>
              </a:rPr>
              <a:t>Used MODBUS client to read DATA (16 bits) registers from CLICK PLC</a:t>
            </a:r>
          </a:p>
          <a:p>
            <a:pPr marL="342900" indent="-342900">
              <a:buFont typeface="Arial" panose="020B0604020202020204" pitchFamily="34" charset="0"/>
              <a:buChar char="•"/>
            </a:pPr>
            <a:r>
              <a:rPr lang="en-US" sz="2000" dirty="0">
                <a:solidFill>
                  <a:schemeClr val="tx2"/>
                </a:solidFill>
              </a:rPr>
              <a:t>%MW0 specifies which DATA register to read from</a:t>
            </a:r>
          </a:p>
          <a:p>
            <a:pPr marL="342900" indent="-342900">
              <a:buFont typeface="Arial" panose="020B0604020202020204" pitchFamily="34" charset="0"/>
              <a:buChar char="•"/>
            </a:pPr>
            <a:r>
              <a:rPr lang="en-US" sz="2000" dirty="0">
                <a:solidFill>
                  <a:schemeClr val="tx2"/>
                </a:solidFill>
              </a:rPr>
              <a:t>2 specifies number of data registers to read, counting beginning register</a:t>
            </a:r>
          </a:p>
          <a:p>
            <a:pPr marL="342900" indent="-342900">
              <a:buFont typeface="Arial" panose="020B0604020202020204" pitchFamily="34" charset="0"/>
              <a:buChar char="•"/>
            </a:pPr>
            <a:endParaRPr lang="en-US" sz="2000" dirty="0">
              <a:solidFill>
                <a:schemeClr val="tx2"/>
              </a:solidFill>
            </a:endParaRPr>
          </a:p>
          <a:p>
            <a:pPr marL="342900" indent="-342900">
              <a:buFont typeface="Arial" panose="020B0604020202020204" pitchFamily="34" charset="0"/>
              <a:buChar char="•"/>
            </a:pPr>
            <a:r>
              <a:rPr lang="en-US" sz="2000" dirty="0">
                <a:solidFill>
                  <a:schemeClr val="tx2"/>
                </a:solidFill>
              </a:rPr>
              <a:t>First DATA register holds value of 1</a:t>
            </a:r>
          </a:p>
          <a:p>
            <a:pPr marL="342900" indent="-342900">
              <a:buFont typeface="Arial" panose="020B0604020202020204" pitchFamily="34" charset="0"/>
              <a:buChar char="•"/>
            </a:pPr>
            <a:r>
              <a:rPr lang="en-US" sz="2000" dirty="0">
                <a:solidFill>
                  <a:schemeClr val="tx2"/>
                </a:solidFill>
              </a:rPr>
              <a:t>Second DATA register holds value of 2</a:t>
            </a:r>
          </a:p>
        </p:txBody>
      </p:sp>
    </p:spTree>
    <p:extLst>
      <p:ext uri="{BB962C8B-B14F-4D97-AF65-F5344CB8AC3E}">
        <p14:creationId xmlns:p14="http://schemas.microsoft.com/office/powerpoint/2010/main" val="1728055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813C-709A-40FE-B93E-F20207773A60}"/>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Hacking modbus: Steps</a:t>
            </a:r>
          </a:p>
        </p:txBody>
      </p:sp>
      <p:pic>
        <p:nvPicPr>
          <p:cNvPr id="5" name="Picture 4">
            <a:extLst>
              <a:ext uri="{FF2B5EF4-FFF2-40B4-BE49-F238E27FC236}">
                <a16:creationId xmlns:a16="http://schemas.microsoft.com/office/drawing/2014/main" id="{BCD26918-0024-4D12-9A9D-644089864870}"/>
              </a:ext>
            </a:extLst>
          </p:cNvPr>
          <p:cNvPicPr>
            <a:picLocks noChangeAspect="1"/>
          </p:cNvPicPr>
          <p:nvPr/>
        </p:nvPicPr>
        <p:blipFill rotWithShape="1">
          <a:blip r:embed="rId2"/>
          <a:srcRect l="8650" r="29655" b="-1"/>
          <a:stretch/>
        </p:blipFill>
        <p:spPr>
          <a:xfrm>
            <a:off x="449476" y="1892627"/>
            <a:ext cx="3699935" cy="4497938"/>
          </a:xfrm>
          <a:prstGeom prst="rect">
            <a:avLst/>
          </a:prstGeom>
        </p:spPr>
      </p:pic>
      <p:sp>
        <p:nvSpPr>
          <p:cNvPr id="7" name="TextBox 6">
            <a:extLst>
              <a:ext uri="{FF2B5EF4-FFF2-40B4-BE49-F238E27FC236}">
                <a16:creationId xmlns:a16="http://schemas.microsoft.com/office/drawing/2014/main" id="{A6F795AD-B123-4201-BE89-5C0AFFA05BF5}"/>
              </a:ext>
            </a:extLst>
          </p:cNvPr>
          <p:cNvSpPr txBox="1"/>
          <p:nvPr/>
        </p:nvSpPr>
        <p:spPr>
          <a:xfrm>
            <a:off x="8263467" y="2424136"/>
            <a:ext cx="3353378" cy="3434663"/>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DS1 holds </a:t>
            </a:r>
          </a:p>
        </p:txBody>
      </p:sp>
      <p:pic>
        <p:nvPicPr>
          <p:cNvPr id="11" name="Content Placeholder 10">
            <a:extLst>
              <a:ext uri="{FF2B5EF4-FFF2-40B4-BE49-F238E27FC236}">
                <a16:creationId xmlns:a16="http://schemas.microsoft.com/office/drawing/2014/main" id="{CB6BD574-398F-429A-A45D-F889E863B776}"/>
              </a:ext>
            </a:extLst>
          </p:cNvPr>
          <p:cNvPicPr>
            <a:picLocks noGrp="1" noChangeAspect="1"/>
          </p:cNvPicPr>
          <p:nvPr>
            <p:ph idx="1"/>
          </p:nvPr>
        </p:nvPicPr>
        <p:blipFill>
          <a:blip r:embed="rId3"/>
          <a:stretch>
            <a:fillRect/>
          </a:stretch>
        </p:blipFill>
        <p:spPr>
          <a:xfrm>
            <a:off x="4149411" y="1892627"/>
            <a:ext cx="7378507" cy="4497938"/>
          </a:xfrm>
          <a:prstGeom prst="rect">
            <a:avLst/>
          </a:prstGeom>
        </p:spPr>
      </p:pic>
    </p:spTree>
    <p:extLst>
      <p:ext uri="{BB962C8B-B14F-4D97-AF65-F5344CB8AC3E}">
        <p14:creationId xmlns:p14="http://schemas.microsoft.com/office/powerpoint/2010/main" val="11428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0CC0-B83A-43A9-8964-59DE37A3C950}"/>
              </a:ext>
            </a:extLst>
          </p:cNvPr>
          <p:cNvSpPr>
            <a:spLocks noGrp="1"/>
          </p:cNvSpPr>
          <p:nvPr>
            <p:ph type="title"/>
          </p:nvPr>
        </p:nvSpPr>
        <p:spPr/>
        <p:txBody>
          <a:bodyPr/>
          <a:lstStyle/>
          <a:p>
            <a:r>
              <a:rPr lang="en-US" dirty="0"/>
              <a:t>HACKING MODBUS: STEPS</a:t>
            </a:r>
          </a:p>
        </p:txBody>
      </p:sp>
      <p:pic>
        <p:nvPicPr>
          <p:cNvPr id="4" name="Content Placeholder 3">
            <a:extLst>
              <a:ext uri="{FF2B5EF4-FFF2-40B4-BE49-F238E27FC236}">
                <a16:creationId xmlns:a16="http://schemas.microsoft.com/office/drawing/2014/main" id="{34905813-DC49-45AD-B766-61D062CBA847}"/>
              </a:ext>
            </a:extLst>
          </p:cNvPr>
          <p:cNvPicPr>
            <a:picLocks noGrp="1" noChangeAspect="1"/>
          </p:cNvPicPr>
          <p:nvPr>
            <p:ph idx="1"/>
          </p:nvPr>
        </p:nvPicPr>
        <p:blipFill>
          <a:blip r:embed="rId2"/>
          <a:stretch>
            <a:fillRect/>
          </a:stretch>
        </p:blipFill>
        <p:spPr>
          <a:xfrm>
            <a:off x="581192" y="2184707"/>
            <a:ext cx="11105468" cy="2049667"/>
          </a:xfrm>
          <a:prstGeom prst="rect">
            <a:avLst/>
          </a:prstGeom>
        </p:spPr>
      </p:pic>
      <p:sp>
        <p:nvSpPr>
          <p:cNvPr id="5" name="TextBox 4">
            <a:extLst>
              <a:ext uri="{FF2B5EF4-FFF2-40B4-BE49-F238E27FC236}">
                <a16:creationId xmlns:a16="http://schemas.microsoft.com/office/drawing/2014/main" id="{CD6CF671-DFFF-4359-B6E6-6709E520A5C2}"/>
              </a:ext>
            </a:extLst>
          </p:cNvPr>
          <p:cNvSpPr txBox="1"/>
          <p:nvPr/>
        </p:nvSpPr>
        <p:spPr>
          <a:xfrm>
            <a:off x="505340" y="4276576"/>
            <a:ext cx="1136227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2"/>
                </a:solidFill>
              </a:rPr>
              <a:t>Used MODBUS client to write to DATA (16 bits) registers in CLICK PLC</a:t>
            </a:r>
          </a:p>
          <a:p>
            <a:pPr marL="342900" indent="-342900">
              <a:buFont typeface="Arial" panose="020B0604020202020204" pitchFamily="34" charset="0"/>
              <a:buChar char="•"/>
            </a:pPr>
            <a:endParaRPr lang="en-US" sz="2000" dirty="0">
              <a:solidFill>
                <a:schemeClr val="tx2"/>
              </a:solidFill>
            </a:endParaRPr>
          </a:p>
          <a:p>
            <a:pPr marL="342900" indent="-342900">
              <a:buFont typeface="Arial" panose="020B0604020202020204" pitchFamily="34" charset="0"/>
              <a:buChar char="•"/>
            </a:pPr>
            <a:r>
              <a:rPr lang="en-US" sz="2000" dirty="0">
                <a:solidFill>
                  <a:schemeClr val="tx2"/>
                </a:solidFill>
              </a:rPr>
              <a:t>First DATA register now holds value of 2</a:t>
            </a:r>
          </a:p>
          <a:p>
            <a:pPr marL="342900" indent="-342900">
              <a:buFont typeface="Arial" panose="020B0604020202020204" pitchFamily="34" charset="0"/>
              <a:buChar char="•"/>
            </a:pPr>
            <a:r>
              <a:rPr lang="en-US" sz="2000" dirty="0">
                <a:solidFill>
                  <a:schemeClr val="tx2"/>
                </a:solidFill>
              </a:rPr>
              <a:t>Second DATA register now holds value of 1</a:t>
            </a:r>
          </a:p>
        </p:txBody>
      </p:sp>
    </p:spTree>
    <p:extLst>
      <p:ext uri="{BB962C8B-B14F-4D97-AF65-F5344CB8AC3E}">
        <p14:creationId xmlns:p14="http://schemas.microsoft.com/office/powerpoint/2010/main" val="1711052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03FF-E3D7-4335-8FF8-8F29AED43A40}"/>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HACKING MODBUS: STEPS</a:t>
            </a:r>
          </a:p>
        </p:txBody>
      </p:sp>
      <p:pic>
        <p:nvPicPr>
          <p:cNvPr id="5" name="Picture 4">
            <a:extLst>
              <a:ext uri="{FF2B5EF4-FFF2-40B4-BE49-F238E27FC236}">
                <a16:creationId xmlns:a16="http://schemas.microsoft.com/office/drawing/2014/main" id="{C2EEF9DB-1E6D-48BD-81BE-2974E5795434}"/>
              </a:ext>
            </a:extLst>
          </p:cNvPr>
          <p:cNvPicPr>
            <a:picLocks noChangeAspect="1"/>
          </p:cNvPicPr>
          <p:nvPr/>
        </p:nvPicPr>
        <p:blipFill rotWithShape="1">
          <a:blip r:embed="rId2"/>
          <a:srcRect t="8824" r="-1" b="-1"/>
          <a:stretch/>
        </p:blipFill>
        <p:spPr>
          <a:xfrm>
            <a:off x="449476" y="1892627"/>
            <a:ext cx="3699935" cy="4497938"/>
          </a:xfrm>
          <a:prstGeom prst="rect">
            <a:avLst/>
          </a:prstGeom>
        </p:spPr>
      </p:pic>
      <p:sp>
        <p:nvSpPr>
          <p:cNvPr id="9" name="Content Placeholder 8">
            <a:extLst>
              <a:ext uri="{FF2B5EF4-FFF2-40B4-BE49-F238E27FC236}">
                <a16:creationId xmlns:a16="http://schemas.microsoft.com/office/drawing/2014/main" id="{61F001BB-3588-4614-BDC3-B59B06DFB84C}"/>
              </a:ext>
            </a:extLst>
          </p:cNvPr>
          <p:cNvSpPr>
            <a:spLocks noGrp="1"/>
          </p:cNvSpPr>
          <p:nvPr>
            <p:ph idx="1"/>
          </p:nvPr>
        </p:nvSpPr>
        <p:spPr>
          <a:xfrm>
            <a:off x="8263467" y="2424136"/>
            <a:ext cx="3353378" cy="3434663"/>
          </a:xfrm>
        </p:spPr>
        <p:txBody>
          <a:bodyPr>
            <a:normAutofit/>
          </a:bodyPr>
          <a:lstStyle/>
          <a:p>
            <a:endParaRPr lang="en-US"/>
          </a:p>
        </p:txBody>
      </p:sp>
      <p:pic>
        <p:nvPicPr>
          <p:cNvPr id="6" name="Picture 5">
            <a:extLst>
              <a:ext uri="{FF2B5EF4-FFF2-40B4-BE49-F238E27FC236}">
                <a16:creationId xmlns:a16="http://schemas.microsoft.com/office/drawing/2014/main" id="{BEDF84D0-08A3-4497-A03A-CC73EA06AA88}"/>
              </a:ext>
            </a:extLst>
          </p:cNvPr>
          <p:cNvPicPr>
            <a:picLocks noChangeAspect="1"/>
          </p:cNvPicPr>
          <p:nvPr/>
        </p:nvPicPr>
        <p:blipFill>
          <a:blip r:embed="rId3"/>
          <a:stretch>
            <a:fillRect/>
          </a:stretch>
        </p:blipFill>
        <p:spPr>
          <a:xfrm>
            <a:off x="4149411" y="1892627"/>
            <a:ext cx="7759752" cy="4497938"/>
          </a:xfrm>
          <a:prstGeom prst="rect">
            <a:avLst/>
          </a:prstGeom>
        </p:spPr>
      </p:pic>
    </p:spTree>
    <p:extLst>
      <p:ext uri="{BB962C8B-B14F-4D97-AF65-F5344CB8AC3E}">
        <p14:creationId xmlns:p14="http://schemas.microsoft.com/office/powerpoint/2010/main" val="2177199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4DC6-2AE7-4C1B-AEDB-047FEFF78FBA}"/>
              </a:ext>
            </a:extLst>
          </p:cNvPr>
          <p:cNvSpPr>
            <a:spLocks noGrp="1"/>
          </p:cNvSpPr>
          <p:nvPr>
            <p:ph type="title"/>
          </p:nvPr>
        </p:nvSpPr>
        <p:spPr>
          <a:xfrm>
            <a:off x="581192" y="702156"/>
            <a:ext cx="11029616" cy="1013800"/>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F8A01C7F-CD08-4A7D-95F1-A0EE7B3F5765}"/>
              </a:ext>
            </a:extLst>
          </p:cNvPr>
          <p:cNvSpPr>
            <a:spLocks noGrp="1"/>
          </p:cNvSpPr>
          <p:nvPr>
            <p:ph idx="1"/>
          </p:nvPr>
        </p:nvSpPr>
        <p:spPr>
          <a:xfrm>
            <a:off x="581192" y="2180496"/>
            <a:ext cx="7225075" cy="3678303"/>
          </a:xfrm>
        </p:spPr>
        <p:txBody>
          <a:bodyPr>
            <a:normAutofit/>
          </a:bodyPr>
          <a:lstStyle/>
          <a:p>
            <a:r>
              <a:rPr lang="en-US" dirty="0"/>
              <a:t>Defending an ICS environment can be a “catch-22”</a:t>
            </a:r>
          </a:p>
          <a:p>
            <a:endParaRPr lang="en-US" dirty="0"/>
          </a:p>
          <a:p>
            <a:r>
              <a:rPr lang="en-US" dirty="0"/>
              <a:t>Defending an ICS environment can be difficult due hardware, network, and physical limitations and restrictions</a:t>
            </a:r>
          </a:p>
          <a:p>
            <a:endParaRPr lang="en-US" dirty="0"/>
          </a:p>
          <a:p>
            <a:r>
              <a:rPr lang="en-US" dirty="0"/>
              <a:t>Industrial protocols have weak or no security, protocols designed to be stable and fast</a:t>
            </a:r>
          </a:p>
          <a:p>
            <a:endParaRPr lang="en-US" dirty="0"/>
          </a:p>
          <a:p>
            <a:r>
              <a:rPr lang="en-US" dirty="0"/>
              <a:t>Compromises in an ICS environment can be noticed quicker than IT because of abnormal machine operation</a:t>
            </a:r>
          </a:p>
        </p:txBody>
      </p:sp>
      <p:pic>
        <p:nvPicPr>
          <p:cNvPr id="4" name="Picture 3">
            <a:extLst>
              <a:ext uri="{FF2B5EF4-FFF2-40B4-BE49-F238E27FC236}">
                <a16:creationId xmlns:a16="http://schemas.microsoft.com/office/drawing/2014/main" id="{B8B32A19-146E-45DA-9C14-A7872CC0F083}"/>
              </a:ext>
            </a:extLst>
          </p:cNvPr>
          <p:cNvPicPr>
            <a:picLocks noChangeAspect="1"/>
          </p:cNvPicPr>
          <p:nvPr/>
        </p:nvPicPr>
        <p:blipFill rotWithShape="1">
          <a:blip r:embed="rId2"/>
          <a:srcRect r="2" b="4746"/>
          <a:stretch/>
        </p:blipFill>
        <p:spPr>
          <a:xfrm>
            <a:off x="8051799" y="1892627"/>
            <a:ext cx="3699935" cy="2202738"/>
          </a:xfrm>
          <a:prstGeom prst="rect">
            <a:avLst/>
          </a:prstGeom>
        </p:spPr>
      </p:pic>
      <p:pic>
        <p:nvPicPr>
          <p:cNvPr id="5" name="Picture 4">
            <a:extLst>
              <a:ext uri="{FF2B5EF4-FFF2-40B4-BE49-F238E27FC236}">
                <a16:creationId xmlns:a16="http://schemas.microsoft.com/office/drawing/2014/main" id="{118C2B00-F21E-47C8-82D5-4CA6BE911F73}"/>
              </a:ext>
            </a:extLst>
          </p:cNvPr>
          <p:cNvPicPr>
            <a:picLocks noChangeAspect="1"/>
          </p:cNvPicPr>
          <p:nvPr/>
        </p:nvPicPr>
        <p:blipFill rotWithShape="1">
          <a:blip r:embed="rId3"/>
          <a:srcRect t="10810" r="2" b="2"/>
          <a:stretch/>
        </p:blipFill>
        <p:spPr>
          <a:xfrm>
            <a:off x="8051799" y="4187827"/>
            <a:ext cx="3699935" cy="2202738"/>
          </a:xfrm>
          <a:prstGeom prst="rect">
            <a:avLst/>
          </a:prstGeom>
        </p:spPr>
      </p:pic>
    </p:spTree>
    <p:extLst>
      <p:ext uri="{BB962C8B-B14F-4D97-AF65-F5344CB8AC3E}">
        <p14:creationId xmlns:p14="http://schemas.microsoft.com/office/powerpoint/2010/main" val="35793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C857-3829-4F29-A3B1-0167CCB4703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46351A6-1330-487A-B8B9-2CFDD2138020}"/>
              </a:ext>
            </a:extLst>
          </p:cNvPr>
          <p:cNvSpPr>
            <a:spLocks noGrp="1"/>
          </p:cNvSpPr>
          <p:nvPr>
            <p:ph idx="1"/>
          </p:nvPr>
        </p:nvSpPr>
        <p:spPr/>
        <p:txBody>
          <a:bodyPr anchor="t">
            <a:normAutofit fontScale="85000" lnSpcReduction="10000"/>
          </a:bodyPr>
          <a:lstStyle/>
          <a:p>
            <a:r>
              <a:rPr lang="en-US" dirty="0"/>
              <a:t>Ackerman, P. (2017). Industrial Cybersecurity. Birmingham, UK: </a:t>
            </a:r>
            <a:r>
              <a:rPr lang="en-US" dirty="0" err="1"/>
              <a:t>Packt</a:t>
            </a:r>
            <a:r>
              <a:rPr lang="en-US" dirty="0"/>
              <a:t>.</a:t>
            </a:r>
          </a:p>
          <a:p>
            <a:r>
              <a:rPr lang="en-US" dirty="0"/>
              <a:t>Cisco. (n.d.). Networking and Security in Industrial Automation Environments Design and Implementation Guide. Retrieved from Cisco.com: https://www.cisco.com/c/en/us/td/docs/solutions/Verticals/Industrial_Automation/IA_Horizontal/DG/Industrial-AutomationDG/Industrial-AutomationDG.html</a:t>
            </a:r>
          </a:p>
          <a:p>
            <a:r>
              <a:rPr lang="en-US" dirty="0"/>
              <a:t>Department of Homeland Security. (n.d.). Recommended Practice for Patch Management of Control Systems. Retrieved from us-cert.gov: https://www.us-cert.gov/sites/default/files/recommended_practices/RP_Patch_Management_S508C.pdf</a:t>
            </a:r>
          </a:p>
          <a:p>
            <a:r>
              <a:rPr lang="en-US" dirty="0"/>
              <a:t>Digital Bond. (n.d.). Digital Bond Redpoint Repo. Retrieved from </a:t>
            </a:r>
            <a:r>
              <a:rPr lang="en-US" dirty="0" err="1"/>
              <a:t>Github</a:t>
            </a:r>
            <a:r>
              <a:rPr lang="en-US" dirty="0"/>
              <a:t>: https://github.com/digitalbond/Redpoint</a:t>
            </a:r>
          </a:p>
          <a:p>
            <a:r>
              <a:rPr lang="en-US" dirty="0"/>
              <a:t>Evergreen Systems Inc. (n.d.). Sample IT Change </a:t>
            </a:r>
            <a:r>
              <a:rPr lang="en-US" dirty="0" err="1"/>
              <a:t>ManagementPolicies</a:t>
            </a:r>
            <a:r>
              <a:rPr lang="en-US" dirty="0"/>
              <a:t> and Procedures Guide. Retrieved from SANS Institute: https://www.sans.org/cyber-security-summit/archives/file/summit-archive-1493830822.pdf</a:t>
            </a:r>
          </a:p>
          <a:p>
            <a:r>
              <a:rPr lang="en-US" dirty="0" err="1"/>
              <a:t>Micheal</a:t>
            </a:r>
            <a:r>
              <a:rPr lang="en-US" dirty="0"/>
              <a:t> J. Assante, R. M. (n.d.). The Industrial Control System Cyber Kill Chain. Retrieved from SANS </a:t>
            </a:r>
            <a:r>
              <a:rPr lang="en-US" dirty="0" err="1"/>
              <a:t>Institue</a:t>
            </a:r>
            <a:r>
              <a:rPr lang="en-US" dirty="0"/>
              <a:t>: https://www.sans.org/reading-room/whitepapers/ICS/industrial-control-system-cyber-kill-chain-36297</a:t>
            </a:r>
          </a:p>
          <a:p>
            <a:r>
              <a:rPr lang="en-US" dirty="0"/>
              <a:t>National Institute of Standards and Technology. (2015). NIST Special Publication 800-82 Revision 2. National Institute of Standards and Technology. Retrieved from https://nvlpubs.nist.gov/nistpubs/SpecialPublications/NIST.SP.800-82r2.pdf</a:t>
            </a:r>
          </a:p>
          <a:p>
            <a:endParaRPr lang="en-US" dirty="0"/>
          </a:p>
          <a:p>
            <a:endParaRPr lang="en-US" dirty="0"/>
          </a:p>
          <a:p>
            <a:endParaRPr lang="en-US" dirty="0"/>
          </a:p>
        </p:txBody>
      </p:sp>
    </p:spTree>
    <p:extLst>
      <p:ext uri="{BB962C8B-B14F-4D97-AF65-F5344CB8AC3E}">
        <p14:creationId xmlns:p14="http://schemas.microsoft.com/office/powerpoint/2010/main" val="227859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different mindsets</a:t>
            </a:r>
          </a:p>
        </p:txBody>
      </p:sp>
      <p:sp>
        <p:nvSpPr>
          <p:cNvPr id="3" name="Text Placeholder 2"/>
          <p:cNvSpPr>
            <a:spLocks noGrp="1"/>
          </p:cNvSpPr>
          <p:nvPr>
            <p:ph type="body" idx="1"/>
          </p:nvPr>
        </p:nvSpPr>
        <p:spPr>
          <a:xfrm>
            <a:off x="581192" y="2268260"/>
            <a:ext cx="5087075" cy="536005"/>
          </a:xfrm>
        </p:spPr>
        <p:txBody>
          <a:bodyPr/>
          <a:lstStyle/>
          <a:p>
            <a:r>
              <a:rPr lang="en-US" dirty="0"/>
              <a:t>OPERATIONAL TECHNOLOGY</a:t>
            </a:r>
          </a:p>
        </p:txBody>
      </p:sp>
      <p:graphicFrame>
        <p:nvGraphicFramePr>
          <p:cNvPr id="8" name="Content Placeholder 7">
            <a:extLst>
              <a:ext uri="{FF2B5EF4-FFF2-40B4-BE49-F238E27FC236}">
                <a16:creationId xmlns:a16="http://schemas.microsoft.com/office/drawing/2014/main" id="{4F4E070A-029A-4949-B086-B2473A1004DB}"/>
              </a:ext>
            </a:extLst>
          </p:cNvPr>
          <p:cNvGraphicFramePr>
            <a:graphicFrameLocks noGrp="1"/>
          </p:cNvGraphicFramePr>
          <p:nvPr>
            <p:ph sz="half" idx="2"/>
            <p:extLst>
              <p:ext uri="{D42A27DB-BD31-4B8C-83A1-F6EECF244321}">
                <p14:modId xmlns:p14="http://schemas.microsoft.com/office/powerpoint/2010/main" val="1832259191"/>
              </p:ext>
            </p:extLst>
          </p:nvPr>
        </p:nvGraphicFramePr>
        <p:xfrm>
          <a:off x="170134" y="2926052"/>
          <a:ext cx="5393100" cy="3273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3"/>
          </p:nvPr>
        </p:nvSpPr>
        <p:spPr/>
        <p:txBody>
          <a:bodyPr/>
          <a:lstStyle/>
          <a:p>
            <a:r>
              <a:rPr lang="en-US" dirty="0"/>
              <a:t>INFORMATION TECHNOLOGY</a:t>
            </a:r>
          </a:p>
        </p:txBody>
      </p:sp>
      <p:graphicFrame>
        <p:nvGraphicFramePr>
          <p:cNvPr id="9" name="Content Placeholder 8">
            <a:extLst>
              <a:ext uri="{FF2B5EF4-FFF2-40B4-BE49-F238E27FC236}">
                <a16:creationId xmlns:a16="http://schemas.microsoft.com/office/drawing/2014/main" id="{5B837D1B-88AF-4FFB-9E6E-7B258EC642C3}"/>
              </a:ext>
            </a:extLst>
          </p:cNvPr>
          <p:cNvGraphicFramePr>
            <a:graphicFrameLocks noGrp="1"/>
          </p:cNvGraphicFramePr>
          <p:nvPr>
            <p:ph sz="quarter" idx="4"/>
            <p:extLst>
              <p:ext uri="{D42A27DB-BD31-4B8C-83A1-F6EECF244321}">
                <p14:modId xmlns:p14="http://schemas.microsoft.com/office/powerpoint/2010/main" val="3771709246"/>
              </p:ext>
            </p:extLst>
          </p:nvPr>
        </p:nvGraphicFramePr>
        <p:xfrm>
          <a:off x="5668266" y="2926052"/>
          <a:ext cx="5942541" cy="32734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90772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CDF6-A402-4EAE-8B29-B82DD119C1B0}"/>
              </a:ext>
            </a:extLst>
          </p:cNvPr>
          <p:cNvSpPr>
            <a:spLocks noGrp="1"/>
          </p:cNvSpPr>
          <p:nvPr>
            <p:ph type="title"/>
          </p:nvPr>
        </p:nvSpPr>
        <p:spPr/>
        <p:txBody>
          <a:bodyPr/>
          <a:lstStyle/>
          <a:p>
            <a:r>
              <a:rPr lang="en-US" dirty="0"/>
              <a:t>Real World/physical impact</a:t>
            </a:r>
          </a:p>
        </p:txBody>
      </p:sp>
      <p:sp>
        <p:nvSpPr>
          <p:cNvPr id="19" name="TextBox 18">
            <a:extLst>
              <a:ext uri="{FF2B5EF4-FFF2-40B4-BE49-F238E27FC236}">
                <a16:creationId xmlns:a16="http://schemas.microsoft.com/office/drawing/2014/main" id="{6267E63E-4391-41D0-80E6-3CFA31260985}"/>
              </a:ext>
            </a:extLst>
          </p:cNvPr>
          <p:cNvSpPr txBox="1"/>
          <p:nvPr/>
        </p:nvSpPr>
        <p:spPr>
          <a:xfrm>
            <a:off x="4738971" y="5154256"/>
            <a:ext cx="27034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Controller</a:t>
            </a:r>
          </a:p>
        </p:txBody>
      </p:sp>
      <p:sp>
        <p:nvSpPr>
          <p:cNvPr id="20" name="TextBox 19">
            <a:extLst>
              <a:ext uri="{FF2B5EF4-FFF2-40B4-BE49-F238E27FC236}">
                <a16:creationId xmlns:a16="http://schemas.microsoft.com/office/drawing/2014/main" id="{E472AF26-7244-4D4E-A910-0E72839E4221}"/>
              </a:ext>
            </a:extLst>
          </p:cNvPr>
          <p:cNvSpPr txBox="1"/>
          <p:nvPr/>
        </p:nvSpPr>
        <p:spPr>
          <a:xfrm>
            <a:off x="1750539" y="5805176"/>
            <a:ext cx="2238167"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Human-Machine Interface</a:t>
            </a:r>
          </a:p>
        </p:txBody>
      </p:sp>
      <p:sp>
        <p:nvSpPr>
          <p:cNvPr id="21" name="TextBox 20">
            <a:extLst>
              <a:ext uri="{FF2B5EF4-FFF2-40B4-BE49-F238E27FC236}">
                <a16:creationId xmlns:a16="http://schemas.microsoft.com/office/drawing/2014/main" id="{9BA5F48D-ED6F-4374-ABB8-16D78114CA42}"/>
              </a:ext>
            </a:extLst>
          </p:cNvPr>
          <p:cNvSpPr txBox="1"/>
          <p:nvPr/>
        </p:nvSpPr>
        <p:spPr>
          <a:xfrm>
            <a:off x="2127198" y="3814356"/>
            <a:ext cx="14848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Actuator</a:t>
            </a:r>
          </a:p>
        </p:txBody>
      </p:sp>
      <p:sp>
        <p:nvSpPr>
          <p:cNvPr id="22" name="TextBox 21">
            <a:extLst>
              <a:ext uri="{FF2B5EF4-FFF2-40B4-BE49-F238E27FC236}">
                <a16:creationId xmlns:a16="http://schemas.microsoft.com/office/drawing/2014/main" id="{59F073BA-A37F-4E52-8399-BF910132C51F}"/>
              </a:ext>
            </a:extLst>
          </p:cNvPr>
          <p:cNvSpPr txBox="1"/>
          <p:nvPr/>
        </p:nvSpPr>
        <p:spPr>
          <a:xfrm>
            <a:off x="4738971" y="2330770"/>
            <a:ext cx="23427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Controlled Process</a:t>
            </a:r>
          </a:p>
        </p:txBody>
      </p:sp>
      <p:sp>
        <p:nvSpPr>
          <p:cNvPr id="23" name="TextBox 22">
            <a:extLst>
              <a:ext uri="{FF2B5EF4-FFF2-40B4-BE49-F238E27FC236}">
                <a16:creationId xmlns:a16="http://schemas.microsoft.com/office/drawing/2014/main" id="{98A62F08-E935-4CC0-BD20-3FCF6031CCBF}"/>
              </a:ext>
            </a:extLst>
          </p:cNvPr>
          <p:cNvSpPr txBox="1"/>
          <p:nvPr/>
        </p:nvSpPr>
        <p:spPr>
          <a:xfrm>
            <a:off x="575894" y="2194425"/>
            <a:ext cx="1484851" cy="369332"/>
          </a:xfrm>
          <a:prstGeom prst="rect">
            <a:avLst/>
          </a:prstGeom>
          <a:solidFill>
            <a:srgbClr val="E97171"/>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Inputs</a:t>
            </a:r>
          </a:p>
        </p:txBody>
      </p:sp>
      <p:sp>
        <p:nvSpPr>
          <p:cNvPr id="24" name="TextBox 23">
            <a:extLst>
              <a:ext uri="{FF2B5EF4-FFF2-40B4-BE49-F238E27FC236}">
                <a16:creationId xmlns:a16="http://schemas.microsoft.com/office/drawing/2014/main" id="{79BEE576-81A4-4F6C-9EB3-25C806776A42}"/>
              </a:ext>
            </a:extLst>
          </p:cNvPr>
          <p:cNvSpPr txBox="1"/>
          <p:nvPr/>
        </p:nvSpPr>
        <p:spPr>
          <a:xfrm>
            <a:off x="7897834" y="3832303"/>
            <a:ext cx="193652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Sensors</a:t>
            </a:r>
          </a:p>
        </p:txBody>
      </p:sp>
      <p:cxnSp>
        <p:nvCxnSpPr>
          <p:cNvPr id="26" name="Connector: Elbow 25">
            <a:extLst>
              <a:ext uri="{FF2B5EF4-FFF2-40B4-BE49-F238E27FC236}">
                <a16:creationId xmlns:a16="http://schemas.microsoft.com/office/drawing/2014/main" id="{9BF15EA6-3FAE-4C79-BFFD-8D9CEB041026}"/>
              </a:ext>
            </a:extLst>
          </p:cNvPr>
          <p:cNvCxnSpPr>
            <a:cxnSpLocks/>
          </p:cNvCxnSpPr>
          <p:nvPr/>
        </p:nvCxnSpPr>
        <p:spPr>
          <a:xfrm rot="10800000" flipV="1">
            <a:off x="6871981" y="4182349"/>
            <a:ext cx="2079072" cy="1155236"/>
          </a:xfrm>
          <a:prstGeom prst="bentConnector3">
            <a:avLst>
              <a:gd name="adj1" fmla="val 117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A111B3B-D64B-445E-B095-20C15A723054}"/>
              </a:ext>
            </a:extLst>
          </p:cNvPr>
          <p:cNvCxnSpPr>
            <a:cxnSpLocks/>
            <a:stCxn id="19" idx="1"/>
            <a:endCxn id="21" idx="2"/>
          </p:cNvCxnSpPr>
          <p:nvPr/>
        </p:nvCxnSpPr>
        <p:spPr>
          <a:xfrm rot="10800000">
            <a:off x="2869625" y="4183688"/>
            <a:ext cx="1869347" cy="115523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199A0CE-ACAC-4D64-A977-B1C2FC591C5A}"/>
              </a:ext>
            </a:extLst>
          </p:cNvPr>
          <p:cNvCxnSpPr>
            <a:stCxn id="20" idx="0"/>
          </p:cNvCxnSpPr>
          <p:nvPr/>
        </p:nvCxnSpPr>
        <p:spPr>
          <a:xfrm rot="5400000" flipH="1" flipV="1">
            <a:off x="3632326" y="4698531"/>
            <a:ext cx="343943" cy="1869348"/>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317CDA5-9BD7-42FE-860F-7E7BB88CB51C}"/>
              </a:ext>
            </a:extLst>
          </p:cNvPr>
          <p:cNvCxnSpPr>
            <a:stCxn id="21" idx="0"/>
          </p:cNvCxnSpPr>
          <p:nvPr/>
        </p:nvCxnSpPr>
        <p:spPr>
          <a:xfrm rot="5400000" flipH="1" flipV="1">
            <a:off x="3189024" y="2264410"/>
            <a:ext cx="1230547" cy="18693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D0B3A5-9D5E-4E43-9D38-1B22D19313D9}"/>
              </a:ext>
            </a:extLst>
          </p:cNvPr>
          <p:cNvCxnSpPr>
            <a:cxnSpLocks/>
          </p:cNvCxnSpPr>
          <p:nvPr/>
        </p:nvCxnSpPr>
        <p:spPr>
          <a:xfrm flipV="1">
            <a:off x="2060745" y="2399143"/>
            <a:ext cx="2678226" cy="1"/>
          </a:xfrm>
          <a:prstGeom prst="straightConnector1">
            <a:avLst/>
          </a:prstGeom>
          <a:ln w="38100">
            <a:solidFill>
              <a:srgbClr val="E9717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B248B6D-FAB5-46B7-8E87-ED79002AEA9C}"/>
              </a:ext>
            </a:extLst>
          </p:cNvPr>
          <p:cNvSpPr txBox="1"/>
          <p:nvPr/>
        </p:nvSpPr>
        <p:spPr>
          <a:xfrm>
            <a:off x="9834362" y="2194425"/>
            <a:ext cx="1484851" cy="369332"/>
          </a:xfrm>
          <a:prstGeom prst="rect">
            <a:avLst/>
          </a:prstGeom>
          <a:solidFill>
            <a:srgbClr val="ED6DDE"/>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Outputs</a:t>
            </a:r>
          </a:p>
        </p:txBody>
      </p:sp>
      <p:cxnSp>
        <p:nvCxnSpPr>
          <p:cNvPr id="46" name="Straight Arrow Connector 45">
            <a:extLst>
              <a:ext uri="{FF2B5EF4-FFF2-40B4-BE49-F238E27FC236}">
                <a16:creationId xmlns:a16="http://schemas.microsoft.com/office/drawing/2014/main" id="{BE9FED89-BE2D-461D-BE1E-E2A89B092FB1}"/>
              </a:ext>
            </a:extLst>
          </p:cNvPr>
          <p:cNvCxnSpPr>
            <a:cxnSpLocks/>
            <a:endCxn id="45" idx="1"/>
          </p:cNvCxnSpPr>
          <p:nvPr/>
        </p:nvCxnSpPr>
        <p:spPr>
          <a:xfrm>
            <a:off x="7081706" y="2378967"/>
            <a:ext cx="2752656" cy="124"/>
          </a:xfrm>
          <a:prstGeom prst="straightConnector1">
            <a:avLst/>
          </a:prstGeom>
          <a:ln w="38100">
            <a:solidFill>
              <a:srgbClr val="ED6DDE"/>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B44540D3-638B-4966-90B8-E7D0803E0BF2}"/>
              </a:ext>
            </a:extLst>
          </p:cNvPr>
          <p:cNvCxnSpPr>
            <a:cxnSpLocks/>
          </p:cNvCxnSpPr>
          <p:nvPr/>
        </p:nvCxnSpPr>
        <p:spPr>
          <a:xfrm>
            <a:off x="6018768" y="2601757"/>
            <a:ext cx="2847330" cy="123054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729BB17-2F2C-44E8-A47B-C42B6108F9F3}"/>
              </a:ext>
            </a:extLst>
          </p:cNvPr>
          <p:cNvSpPr txBox="1"/>
          <p:nvPr/>
        </p:nvSpPr>
        <p:spPr>
          <a:xfrm>
            <a:off x="4738971" y="5523588"/>
            <a:ext cx="260139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Program controls Inputs/Outputs</a:t>
            </a:r>
          </a:p>
          <a:p>
            <a:pPr marL="285750" indent="-285750">
              <a:buFont typeface="Arial" panose="020B0604020202020204" pitchFamily="34" charset="0"/>
              <a:buChar char="•"/>
            </a:pPr>
            <a:r>
              <a:rPr lang="en-US" sz="1400" dirty="0"/>
              <a:t>Responsible for controlling process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58" name="TextBox 57">
            <a:extLst>
              <a:ext uri="{FF2B5EF4-FFF2-40B4-BE49-F238E27FC236}">
                <a16:creationId xmlns:a16="http://schemas.microsoft.com/office/drawing/2014/main" id="{611F06F2-FBFB-4456-AE21-A4FB9A55929F}"/>
              </a:ext>
            </a:extLst>
          </p:cNvPr>
          <p:cNvSpPr txBox="1"/>
          <p:nvPr/>
        </p:nvSpPr>
        <p:spPr>
          <a:xfrm>
            <a:off x="8951053" y="4390635"/>
            <a:ext cx="293614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Provide analog “real-life” measurements to controller</a:t>
            </a:r>
          </a:p>
          <a:p>
            <a:pPr marL="285750" indent="-285750">
              <a:buFont typeface="Arial" panose="020B0604020202020204" pitchFamily="34" charset="0"/>
              <a:buChar char="•"/>
            </a:pPr>
            <a:r>
              <a:rPr lang="en-US" sz="1400" dirty="0"/>
              <a:t>Flow, Pressure, Temp</a:t>
            </a:r>
          </a:p>
        </p:txBody>
      </p:sp>
      <p:sp>
        <p:nvSpPr>
          <p:cNvPr id="60" name="TextBox 59">
            <a:extLst>
              <a:ext uri="{FF2B5EF4-FFF2-40B4-BE49-F238E27FC236}">
                <a16:creationId xmlns:a16="http://schemas.microsoft.com/office/drawing/2014/main" id="{99D7BA74-EFB7-4AF6-B4E2-E0EF74A6260F}"/>
              </a:ext>
            </a:extLst>
          </p:cNvPr>
          <p:cNvSpPr txBox="1"/>
          <p:nvPr/>
        </p:nvSpPr>
        <p:spPr>
          <a:xfrm>
            <a:off x="119929" y="3759783"/>
            <a:ext cx="2340528"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Usually controller outputs</a:t>
            </a:r>
          </a:p>
          <a:p>
            <a:pPr marL="285750" indent="-285750">
              <a:buFont typeface="Arial" panose="020B0604020202020204" pitchFamily="34" charset="0"/>
              <a:buChar char="•"/>
            </a:pPr>
            <a:r>
              <a:rPr lang="en-US" sz="1400" dirty="0"/>
              <a:t>Physical device that controls process</a:t>
            </a:r>
          </a:p>
          <a:p>
            <a:pPr marL="285750" indent="-285750">
              <a:buFont typeface="Arial" panose="020B0604020202020204" pitchFamily="34" charset="0"/>
              <a:buChar char="•"/>
            </a:pPr>
            <a:r>
              <a:rPr lang="en-US" sz="1400" dirty="0"/>
              <a:t>Valves, motors, pumps</a:t>
            </a:r>
          </a:p>
        </p:txBody>
      </p:sp>
      <p:sp>
        <p:nvSpPr>
          <p:cNvPr id="61" name="TextBox 60">
            <a:extLst>
              <a:ext uri="{FF2B5EF4-FFF2-40B4-BE49-F238E27FC236}">
                <a16:creationId xmlns:a16="http://schemas.microsoft.com/office/drawing/2014/main" id="{4722F2D9-CA87-40EB-B2FA-0D2A8324DB79}"/>
              </a:ext>
            </a:extLst>
          </p:cNvPr>
          <p:cNvSpPr txBox="1"/>
          <p:nvPr/>
        </p:nvSpPr>
        <p:spPr>
          <a:xfrm>
            <a:off x="-2" y="5523587"/>
            <a:ext cx="186934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Screen to view process measurements</a:t>
            </a:r>
          </a:p>
          <a:p>
            <a:pPr marL="285750" indent="-285750">
              <a:buFont typeface="Arial" panose="020B0604020202020204" pitchFamily="34" charset="0"/>
              <a:buChar char="•"/>
            </a:pPr>
            <a:r>
              <a:rPr lang="en-US" sz="1400" dirty="0"/>
              <a:t>Can be used change settings in controller</a:t>
            </a:r>
          </a:p>
        </p:txBody>
      </p:sp>
      <p:sp>
        <p:nvSpPr>
          <p:cNvPr id="62" name="TextBox 61">
            <a:extLst>
              <a:ext uri="{FF2B5EF4-FFF2-40B4-BE49-F238E27FC236}">
                <a16:creationId xmlns:a16="http://schemas.microsoft.com/office/drawing/2014/main" id="{3879329F-5E12-4980-A3A2-CC4D070BEFAA}"/>
              </a:ext>
            </a:extLst>
          </p:cNvPr>
          <p:cNvSpPr txBox="1"/>
          <p:nvPr/>
        </p:nvSpPr>
        <p:spPr>
          <a:xfrm>
            <a:off x="116968" y="2700102"/>
            <a:ext cx="234052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Typically raw process material</a:t>
            </a:r>
          </a:p>
        </p:txBody>
      </p:sp>
      <p:sp>
        <p:nvSpPr>
          <p:cNvPr id="63" name="TextBox 62">
            <a:extLst>
              <a:ext uri="{FF2B5EF4-FFF2-40B4-BE49-F238E27FC236}">
                <a16:creationId xmlns:a16="http://schemas.microsoft.com/office/drawing/2014/main" id="{1075EB86-80DC-4DE6-9710-0EEF0D5C7E70}"/>
              </a:ext>
            </a:extLst>
          </p:cNvPr>
          <p:cNvSpPr txBox="1"/>
          <p:nvPr/>
        </p:nvSpPr>
        <p:spPr>
          <a:xfrm>
            <a:off x="4511216" y="2751423"/>
            <a:ext cx="284733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Combined use of sensor, actuators, controllers, HMI</a:t>
            </a:r>
          </a:p>
          <a:p>
            <a:pPr marL="285750" indent="-285750">
              <a:buFont typeface="Arial" panose="020B0604020202020204" pitchFamily="34" charset="0"/>
              <a:buChar char="•"/>
            </a:pPr>
            <a:r>
              <a:rPr lang="en-US" sz="1400" dirty="0"/>
              <a:t>Converts raw material to finished product</a:t>
            </a:r>
          </a:p>
          <a:p>
            <a:pPr marL="285750" indent="-285750">
              <a:buFont typeface="Arial" panose="020B0604020202020204" pitchFamily="34" charset="0"/>
              <a:buChar char="•"/>
            </a:pPr>
            <a:r>
              <a:rPr lang="en-US" sz="1400" dirty="0"/>
              <a:t>PID Loop, Fuzzy Logic, PWM</a:t>
            </a:r>
          </a:p>
        </p:txBody>
      </p:sp>
      <p:sp>
        <p:nvSpPr>
          <p:cNvPr id="64" name="TextBox 63">
            <a:extLst>
              <a:ext uri="{FF2B5EF4-FFF2-40B4-BE49-F238E27FC236}">
                <a16:creationId xmlns:a16="http://schemas.microsoft.com/office/drawing/2014/main" id="{B0ACA66B-5BBC-4EC4-8FF3-E55AAF2164D1}"/>
              </a:ext>
            </a:extLst>
          </p:cNvPr>
          <p:cNvSpPr txBox="1"/>
          <p:nvPr/>
        </p:nvSpPr>
        <p:spPr>
          <a:xfrm>
            <a:off x="9834362" y="2751423"/>
            <a:ext cx="213672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Finished material/process</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65376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0763-3AB3-47BC-A86B-109D3C8DB6CF}"/>
              </a:ext>
            </a:extLst>
          </p:cNvPr>
          <p:cNvSpPr>
            <a:spLocks noGrp="1"/>
          </p:cNvSpPr>
          <p:nvPr>
            <p:ph type="title"/>
          </p:nvPr>
        </p:nvSpPr>
        <p:spPr/>
        <p:txBody>
          <a:bodyPr/>
          <a:lstStyle/>
          <a:p>
            <a:r>
              <a:rPr lang="en-US" dirty="0"/>
              <a:t>ICS control methods</a:t>
            </a:r>
          </a:p>
        </p:txBody>
      </p:sp>
      <p:sp>
        <p:nvSpPr>
          <p:cNvPr id="4" name="Oval 3">
            <a:extLst>
              <a:ext uri="{FF2B5EF4-FFF2-40B4-BE49-F238E27FC236}">
                <a16:creationId xmlns:a16="http://schemas.microsoft.com/office/drawing/2014/main" id="{D87986B7-D5E9-44FF-813A-A0D949ADFE46}"/>
              </a:ext>
            </a:extLst>
          </p:cNvPr>
          <p:cNvSpPr/>
          <p:nvPr/>
        </p:nvSpPr>
        <p:spPr>
          <a:xfrm>
            <a:off x="1185730" y="2433937"/>
            <a:ext cx="1990125" cy="1990125"/>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45715A32-8770-4A46-8D39-05A96AFBA3B5}"/>
              </a:ext>
            </a:extLst>
          </p:cNvPr>
          <p:cNvSpPr/>
          <p:nvPr/>
        </p:nvSpPr>
        <p:spPr>
          <a:xfrm>
            <a:off x="5033824" y="2496596"/>
            <a:ext cx="1990125" cy="1990125"/>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2EB2296-EDC3-45F2-A17C-B39E6A613786}"/>
              </a:ext>
            </a:extLst>
          </p:cNvPr>
          <p:cNvSpPr/>
          <p:nvPr/>
        </p:nvSpPr>
        <p:spPr>
          <a:xfrm>
            <a:off x="8993100" y="2496595"/>
            <a:ext cx="1990125" cy="1990125"/>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8" name="Graphic 7" descr="Eye">
            <a:extLst>
              <a:ext uri="{FF2B5EF4-FFF2-40B4-BE49-F238E27FC236}">
                <a16:creationId xmlns:a16="http://schemas.microsoft.com/office/drawing/2014/main" id="{3AC57871-4B5A-4964-8881-419C7C2D6A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3526" y="2792881"/>
            <a:ext cx="1250395" cy="1250395"/>
          </a:xfrm>
          <a:prstGeom prst="rect">
            <a:avLst/>
          </a:prstGeom>
        </p:spPr>
      </p:pic>
      <p:pic>
        <p:nvPicPr>
          <p:cNvPr id="9" name="Picture 8">
            <a:extLst>
              <a:ext uri="{FF2B5EF4-FFF2-40B4-BE49-F238E27FC236}">
                <a16:creationId xmlns:a16="http://schemas.microsoft.com/office/drawing/2014/main" id="{E2E2FACE-1D92-4132-8301-3E957FB239C9}"/>
              </a:ext>
            </a:extLst>
          </p:cNvPr>
          <p:cNvPicPr>
            <a:picLocks noChangeAspect="1"/>
          </p:cNvPicPr>
          <p:nvPr/>
        </p:nvPicPr>
        <p:blipFill>
          <a:blip r:embed="rId4"/>
          <a:stretch>
            <a:fillRect/>
          </a:stretch>
        </p:blipFill>
        <p:spPr>
          <a:xfrm>
            <a:off x="5495442" y="3128494"/>
            <a:ext cx="1066892" cy="579170"/>
          </a:xfrm>
          <a:prstGeom prst="rect">
            <a:avLst/>
          </a:prstGeom>
        </p:spPr>
      </p:pic>
      <p:pic>
        <p:nvPicPr>
          <p:cNvPr id="11" name="Graphic 10" descr="Statistics">
            <a:extLst>
              <a:ext uri="{FF2B5EF4-FFF2-40B4-BE49-F238E27FC236}">
                <a16:creationId xmlns:a16="http://schemas.microsoft.com/office/drawing/2014/main" id="{FAA2DDA9-A63B-452B-A550-A54DE86F30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37853" y="2918554"/>
            <a:ext cx="1166397" cy="1166397"/>
          </a:xfrm>
          <a:prstGeom prst="rect">
            <a:avLst/>
          </a:prstGeom>
        </p:spPr>
      </p:pic>
      <p:sp>
        <p:nvSpPr>
          <p:cNvPr id="12" name="TextBox 11">
            <a:extLst>
              <a:ext uri="{FF2B5EF4-FFF2-40B4-BE49-F238E27FC236}">
                <a16:creationId xmlns:a16="http://schemas.microsoft.com/office/drawing/2014/main" id="{3F644B9D-436F-4700-9D40-47839A22EE47}"/>
              </a:ext>
            </a:extLst>
          </p:cNvPr>
          <p:cNvSpPr txBox="1"/>
          <p:nvPr/>
        </p:nvSpPr>
        <p:spPr>
          <a:xfrm>
            <a:off x="1004264" y="1868485"/>
            <a:ext cx="2348918" cy="461665"/>
          </a:xfrm>
          <a:prstGeom prst="rect">
            <a:avLst/>
          </a:prstGeom>
          <a:noFill/>
        </p:spPr>
        <p:txBody>
          <a:bodyPr wrap="square" rtlCol="0">
            <a:spAutoFit/>
          </a:bodyPr>
          <a:lstStyle/>
          <a:p>
            <a:pPr algn="ctr"/>
            <a:r>
              <a:rPr lang="en-US" sz="2400" b="1" i="1" dirty="0">
                <a:solidFill>
                  <a:schemeClr val="tx1">
                    <a:lumMod val="85000"/>
                    <a:lumOff val="15000"/>
                  </a:schemeClr>
                </a:solidFill>
              </a:rPr>
              <a:t>VIEW</a:t>
            </a:r>
          </a:p>
        </p:txBody>
      </p:sp>
      <p:sp>
        <p:nvSpPr>
          <p:cNvPr id="13" name="TextBox 12">
            <a:extLst>
              <a:ext uri="{FF2B5EF4-FFF2-40B4-BE49-F238E27FC236}">
                <a16:creationId xmlns:a16="http://schemas.microsoft.com/office/drawing/2014/main" id="{4BB5BAD7-64C5-4C11-9C0D-06D23C98369E}"/>
              </a:ext>
            </a:extLst>
          </p:cNvPr>
          <p:cNvSpPr txBox="1"/>
          <p:nvPr/>
        </p:nvSpPr>
        <p:spPr>
          <a:xfrm>
            <a:off x="4854428" y="1909615"/>
            <a:ext cx="2348918" cy="461665"/>
          </a:xfrm>
          <a:prstGeom prst="rect">
            <a:avLst/>
          </a:prstGeom>
          <a:noFill/>
        </p:spPr>
        <p:txBody>
          <a:bodyPr wrap="square" rtlCol="0">
            <a:spAutoFit/>
          </a:bodyPr>
          <a:lstStyle/>
          <a:p>
            <a:pPr algn="ctr"/>
            <a:r>
              <a:rPr lang="en-US" sz="2400" b="1" i="1" dirty="0">
                <a:solidFill>
                  <a:schemeClr val="tx1">
                    <a:lumMod val="85000"/>
                    <a:lumOff val="15000"/>
                  </a:schemeClr>
                </a:solidFill>
              </a:rPr>
              <a:t>MONITOR</a:t>
            </a:r>
          </a:p>
        </p:txBody>
      </p:sp>
      <p:sp>
        <p:nvSpPr>
          <p:cNvPr id="14" name="TextBox 13">
            <a:extLst>
              <a:ext uri="{FF2B5EF4-FFF2-40B4-BE49-F238E27FC236}">
                <a16:creationId xmlns:a16="http://schemas.microsoft.com/office/drawing/2014/main" id="{675BC72F-AAD6-435A-B8C9-34424F749A41}"/>
              </a:ext>
            </a:extLst>
          </p:cNvPr>
          <p:cNvSpPr txBox="1"/>
          <p:nvPr/>
        </p:nvSpPr>
        <p:spPr>
          <a:xfrm>
            <a:off x="8746592" y="1961352"/>
            <a:ext cx="2348918" cy="461665"/>
          </a:xfrm>
          <a:prstGeom prst="rect">
            <a:avLst/>
          </a:prstGeom>
          <a:noFill/>
        </p:spPr>
        <p:txBody>
          <a:bodyPr wrap="square" rtlCol="0">
            <a:spAutoFit/>
          </a:bodyPr>
          <a:lstStyle/>
          <a:p>
            <a:pPr algn="ctr"/>
            <a:r>
              <a:rPr lang="en-US" sz="2400" b="1" i="1" dirty="0">
                <a:solidFill>
                  <a:schemeClr val="tx1">
                    <a:lumMod val="85000"/>
                    <a:lumOff val="15000"/>
                  </a:schemeClr>
                </a:solidFill>
              </a:rPr>
              <a:t>CONTROL</a:t>
            </a:r>
          </a:p>
        </p:txBody>
      </p:sp>
      <p:sp>
        <p:nvSpPr>
          <p:cNvPr id="15" name="TextBox 14">
            <a:extLst>
              <a:ext uri="{FF2B5EF4-FFF2-40B4-BE49-F238E27FC236}">
                <a16:creationId xmlns:a16="http://schemas.microsoft.com/office/drawing/2014/main" id="{9BB861C3-1269-4A74-95CF-B1459A1819E5}"/>
              </a:ext>
            </a:extLst>
          </p:cNvPr>
          <p:cNvSpPr txBox="1"/>
          <p:nvPr/>
        </p:nvSpPr>
        <p:spPr>
          <a:xfrm>
            <a:off x="523073" y="4766877"/>
            <a:ext cx="344552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Operator views readings on HMI</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Determination of deviation is operator controlled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Attackers can manipulate values shown on HMI</a:t>
            </a:r>
          </a:p>
          <a:p>
            <a:pPr marL="285750" indent="-285750">
              <a:buFont typeface="Arial" panose="020B0604020202020204" pitchFamily="34" charset="0"/>
              <a:buChar char="•"/>
            </a:pPr>
            <a:endParaRPr lang="en-US" sz="1600" dirty="0"/>
          </a:p>
        </p:txBody>
      </p:sp>
      <p:sp>
        <p:nvSpPr>
          <p:cNvPr id="16" name="TextBox 15">
            <a:extLst>
              <a:ext uri="{FF2B5EF4-FFF2-40B4-BE49-F238E27FC236}">
                <a16:creationId xmlns:a16="http://schemas.microsoft.com/office/drawing/2014/main" id="{8A033170-F74E-4F13-80CC-EA45E545B254}"/>
              </a:ext>
            </a:extLst>
          </p:cNvPr>
          <p:cNvSpPr txBox="1"/>
          <p:nvPr/>
        </p:nvSpPr>
        <p:spPr>
          <a:xfrm>
            <a:off x="4373237" y="4766876"/>
            <a:ext cx="3445524"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Controller collects sensor measurements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Controller is responsible for determination of deviation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Attacker can manipulate values seen by controller</a:t>
            </a:r>
          </a:p>
          <a:p>
            <a:pPr marL="285750" indent="-285750">
              <a:buFont typeface="Arial" panose="020B0604020202020204" pitchFamily="34" charset="0"/>
              <a:buChar char="•"/>
            </a:pPr>
            <a:endParaRPr lang="en-US" sz="1600" dirty="0"/>
          </a:p>
        </p:txBody>
      </p:sp>
      <p:sp>
        <p:nvSpPr>
          <p:cNvPr id="17" name="TextBox 16">
            <a:extLst>
              <a:ext uri="{FF2B5EF4-FFF2-40B4-BE49-F238E27FC236}">
                <a16:creationId xmlns:a16="http://schemas.microsoft.com/office/drawing/2014/main" id="{A0BE95EF-1661-4C05-99DE-C22B99C5E9CB}"/>
              </a:ext>
            </a:extLst>
          </p:cNvPr>
          <p:cNvSpPr txBox="1"/>
          <p:nvPr/>
        </p:nvSpPr>
        <p:spPr>
          <a:xfrm>
            <a:off x="8265401" y="4706757"/>
            <a:ext cx="344552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 mechanisms (PID Loops, PWM, Fuzzy Logic)</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Controls outputs (pumps, valves, motors)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Attacker can manipulate control mechanism</a:t>
            </a:r>
          </a:p>
        </p:txBody>
      </p:sp>
    </p:spTree>
    <p:extLst>
      <p:ext uri="{BB962C8B-B14F-4D97-AF65-F5344CB8AC3E}">
        <p14:creationId xmlns:p14="http://schemas.microsoft.com/office/powerpoint/2010/main" val="2985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640C-6ADA-44B0-9909-0556B9F2F142}"/>
              </a:ext>
            </a:extLst>
          </p:cNvPr>
          <p:cNvSpPr>
            <a:spLocks noGrp="1"/>
          </p:cNvSpPr>
          <p:nvPr>
            <p:ph type="title"/>
          </p:nvPr>
        </p:nvSpPr>
        <p:spPr/>
        <p:txBody>
          <a:bodyPr/>
          <a:lstStyle/>
          <a:p>
            <a:r>
              <a:rPr lang="en-US" dirty="0"/>
              <a:t>Defending ICS Systems</a:t>
            </a:r>
          </a:p>
        </p:txBody>
      </p:sp>
      <p:graphicFrame>
        <p:nvGraphicFramePr>
          <p:cNvPr id="5" name="Content Placeholder 4">
            <a:extLst>
              <a:ext uri="{FF2B5EF4-FFF2-40B4-BE49-F238E27FC236}">
                <a16:creationId xmlns:a16="http://schemas.microsoft.com/office/drawing/2014/main" id="{E2DF3E1D-95BA-48C6-A27A-1F80C1136B63}"/>
              </a:ext>
            </a:extLst>
          </p:cNvPr>
          <p:cNvGraphicFramePr>
            <a:graphicFrameLocks noGrp="1"/>
          </p:cNvGraphicFramePr>
          <p:nvPr>
            <p:ph idx="1"/>
            <p:extLst>
              <p:ext uri="{D42A27DB-BD31-4B8C-83A1-F6EECF244321}">
                <p14:modId xmlns:p14="http://schemas.microsoft.com/office/powerpoint/2010/main" val="2627870807"/>
              </p:ext>
            </p:extLst>
          </p:nvPr>
        </p:nvGraphicFramePr>
        <p:xfrm>
          <a:off x="-1061952" y="2139280"/>
          <a:ext cx="8200984" cy="4639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E684681-B32C-45A4-BBEC-7A034B8B99B2}"/>
              </a:ext>
            </a:extLst>
          </p:cNvPr>
          <p:cNvSpPr txBox="1"/>
          <p:nvPr/>
        </p:nvSpPr>
        <p:spPr>
          <a:xfrm>
            <a:off x="2383871" y="5212495"/>
            <a:ext cx="1283515" cy="307777"/>
          </a:xfrm>
          <a:prstGeom prst="rect">
            <a:avLst/>
          </a:prstGeom>
          <a:noFill/>
        </p:spPr>
        <p:txBody>
          <a:bodyPr wrap="square" rtlCol="0">
            <a:spAutoFit/>
          </a:bodyPr>
          <a:lstStyle/>
          <a:p>
            <a:pPr algn="ctr"/>
            <a:r>
              <a:rPr lang="en-US" sz="1400" dirty="0">
                <a:solidFill>
                  <a:schemeClr val="bg1"/>
                </a:solidFill>
              </a:rPr>
              <a:t>Application</a:t>
            </a:r>
          </a:p>
        </p:txBody>
      </p:sp>
      <p:sp>
        <p:nvSpPr>
          <p:cNvPr id="8" name="TextBox 7">
            <a:extLst>
              <a:ext uri="{FF2B5EF4-FFF2-40B4-BE49-F238E27FC236}">
                <a16:creationId xmlns:a16="http://schemas.microsoft.com/office/drawing/2014/main" id="{E15ECAD4-5224-4DAF-A8F9-010EDB91793A}"/>
              </a:ext>
            </a:extLst>
          </p:cNvPr>
          <p:cNvSpPr txBox="1"/>
          <p:nvPr/>
        </p:nvSpPr>
        <p:spPr>
          <a:xfrm>
            <a:off x="2614896" y="6001955"/>
            <a:ext cx="847288" cy="307777"/>
          </a:xfrm>
          <a:prstGeom prst="rect">
            <a:avLst/>
          </a:prstGeom>
          <a:noFill/>
        </p:spPr>
        <p:txBody>
          <a:bodyPr wrap="square" rtlCol="0">
            <a:spAutoFit/>
          </a:bodyPr>
          <a:lstStyle/>
          <a:p>
            <a:r>
              <a:rPr lang="en-US" sz="1400" dirty="0">
                <a:solidFill>
                  <a:schemeClr val="bg1"/>
                </a:solidFill>
              </a:rPr>
              <a:t>Device</a:t>
            </a:r>
          </a:p>
        </p:txBody>
      </p:sp>
      <p:cxnSp>
        <p:nvCxnSpPr>
          <p:cNvPr id="10" name="Straight Connector 9">
            <a:extLst>
              <a:ext uri="{FF2B5EF4-FFF2-40B4-BE49-F238E27FC236}">
                <a16:creationId xmlns:a16="http://schemas.microsoft.com/office/drawing/2014/main" id="{D9AEBCCE-B467-4E6E-8540-0988C80FD4F7}"/>
              </a:ext>
            </a:extLst>
          </p:cNvPr>
          <p:cNvCxnSpPr>
            <a:cxnSpLocks/>
          </p:cNvCxnSpPr>
          <p:nvPr/>
        </p:nvCxnSpPr>
        <p:spPr>
          <a:xfrm>
            <a:off x="4026716" y="2575420"/>
            <a:ext cx="696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ADE706-4A15-4F7A-80BB-6CB8822932F7}"/>
              </a:ext>
            </a:extLst>
          </p:cNvPr>
          <p:cNvSpPr txBox="1"/>
          <p:nvPr/>
        </p:nvSpPr>
        <p:spPr>
          <a:xfrm>
            <a:off x="4763550" y="2390754"/>
            <a:ext cx="5410899" cy="369332"/>
          </a:xfrm>
          <a:prstGeom prst="rect">
            <a:avLst/>
          </a:prstGeom>
          <a:noFill/>
        </p:spPr>
        <p:txBody>
          <a:bodyPr wrap="square" rtlCol="0">
            <a:spAutoFit/>
          </a:bodyPr>
          <a:lstStyle/>
          <a:p>
            <a:r>
              <a:rPr lang="en-US" dirty="0"/>
              <a:t>High-level guidelines and instructions on ICS security </a:t>
            </a:r>
          </a:p>
        </p:txBody>
      </p:sp>
      <p:cxnSp>
        <p:nvCxnSpPr>
          <p:cNvPr id="15" name="Straight Connector 14">
            <a:extLst>
              <a:ext uri="{FF2B5EF4-FFF2-40B4-BE49-F238E27FC236}">
                <a16:creationId xmlns:a16="http://schemas.microsoft.com/office/drawing/2014/main" id="{5725705F-8AA0-49AE-BA16-BC0DC0AB518F}"/>
              </a:ext>
            </a:extLst>
          </p:cNvPr>
          <p:cNvCxnSpPr>
            <a:cxnSpLocks/>
          </p:cNvCxnSpPr>
          <p:nvPr/>
        </p:nvCxnSpPr>
        <p:spPr>
          <a:xfrm>
            <a:off x="3573710" y="3254928"/>
            <a:ext cx="17365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89AA50-D56A-426F-BEA5-5A9EF529A880}"/>
              </a:ext>
            </a:extLst>
          </p:cNvPr>
          <p:cNvSpPr txBox="1"/>
          <p:nvPr/>
        </p:nvSpPr>
        <p:spPr>
          <a:xfrm>
            <a:off x="5427676" y="3059668"/>
            <a:ext cx="6476302" cy="369332"/>
          </a:xfrm>
          <a:prstGeom prst="rect">
            <a:avLst/>
          </a:prstGeom>
          <a:noFill/>
        </p:spPr>
        <p:txBody>
          <a:bodyPr wrap="square" rtlCol="0">
            <a:spAutoFit/>
          </a:bodyPr>
          <a:lstStyle/>
          <a:p>
            <a:r>
              <a:rPr lang="en-US" dirty="0"/>
              <a:t>Control personnel allowed in restricted areas</a:t>
            </a:r>
          </a:p>
        </p:txBody>
      </p:sp>
      <p:cxnSp>
        <p:nvCxnSpPr>
          <p:cNvPr id="18" name="Straight Connector 17">
            <a:extLst>
              <a:ext uri="{FF2B5EF4-FFF2-40B4-BE49-F238E27FC236}">
                <a16:creationId xmlns:a16="http://schemas.microsoft.com/office/drawing/2014/main" id="{5C29A34D-E042-4C00-BE82-75A5FA11836A}"/>
              </a:ext>
            </a:extLst>
          </p:cNvPr>
          <p:cNvCxnSpPr>
            <a:cxnSpLocks/>
          </p:cNvCxnSpPr>
          <p:nvPr/>
        </p:nvCxnSpPr>
        <p:spPr>
          <a:xfrm>
            <a:off x="3514986" y="3986169"/>
            <a:ext cx="198819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11A1BF-E53D-4597-B0A5-B89A843F8CA3}"/>
              </a:ext>
            </a:extLst>
          </p:cNvPr>
          <p:cNvSpPr txBox="1"/>
          <p:nvPr/>
        </p:nvSpPr>
        <p:spPr>
          <a:xfrm>
            <a:off x="5503178" y="3801503"/>
            <a:ext cx="5050173" cy="369332"/>
          </a:xfrm>
          <a:prstGeom prst="rect">
            <a:avLst/>
          </a:prstGeom>
          <a:noFill/>
        </p:spPr>
        <p:txBody>
          <a:bodyPr wrap="square" rtlCol="0">
            <a:spAutoFit/>
          </a:bodyPr>
          <a:lstStyle/>
          <a:p>
            <a:r>
              <a:rPr lang="en-US" dirty="0"/>
              <a:t>Restrict access to logical areas, logging events</a:t>
            </a:r>
          </a:p>
        </p:txBody>
      </p:sp>
      <p:cxnSp>
        <p:nvCxnSpPr>
          <p:cNvPr id="22" name="Straight Connector 21">
            <a:extLst>
              <a:ext uri="{FF2B5EF4-FFF2-40B4-BE49-F238E27FC236}">
                <a16:creationId xmlns:a16="http://schemas.microsoft.com/office/drawing/2014/main" id="{F749B2D9-51F4-43BC-BF9F-FACC2BFEC0BC}"/>
              </a:ext>
            </a:extLst>
          </p:cNvPr>
          <p:cNvCxnSpPr>
            <a:cxnSpLocks/>
          </p:cNvCxnSpPr>
          <p:nvPr/>
        </p:nvCxnSpPr>
        <p:spPr>
          <a:xfrm>
            <a:off x="3624041" y="4709021"/>
            <a:ext cx="18791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6EB01A-E0F9-4015-B720-568F534846A4}"/>
              </a:ext>
            </a:extLst>
          </p:cNvPr>
          <p:cNvSpPr txBox="1"/>
          <p:nvPr/>
        </p:nvSpPr>
        <p:spPr>
          <a:xfrm>
            <a:off x="5503178" y="4524355"/>
            <a:ext cx="5654180" cy="369332"/>
          </a:xfrm>
          <a:prstGeom prst="rect">
            <a:avLst/>
          </a:prstGeom>
          <a:noFill/>
        </p:spPr>
        <p:txBody>
          <a:bodyPr wrap="square" rtlCol="0">
            <a:spAutoFit/>
          </a:bodyPr>
          <a:lstStyle/>
          <a:p>
            <a:r>
              <a:rPr lang="en-US" dirty="0"/>
              <a:t>Patching strategies, preventing access to unused ports</a:t>
            </a:r>
          </a:p>
        </p:txBody>
      </p:sp>
      <p:cxnSp>
        <p:nvCxnSpPr>
          <p:cNvPr id="26" name="Straight Connector 25">
            <a:extLst>
              <a:ext uri="{FF2B5EF4-FFF2-40B4-BE49-F238E27FC236}">
                <a16:creationId xmlns:a16="http://schemas.microsoft.com/office/drawing/2014/main" id="{EB289C3B-C62B-4AF9-B23F-385FE7BD6E44}"/>
              </a:ext>
            </a:extLst>
          </p:cNvPr>
          <p:cNvCxnSpPr>
            <a:cxnSpLocks/>
          </p:cNvCxnSpPr>
          <p:nvPr/>
        </p:nvCxnSpPr>
        <p:spPr>
          <a:xfrm>
            <a:off x="3462184" y="5366383"/>
            <a:ext cx="18791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0DD600-41ED-4D60-B1B4-1A864D5D5977}"/>
              </a:ext>
            </a:extLst>
          </p:cNvPr>
          <p:cNvSpPr txBox="1"/>
          <p:nvPr/>
        </p:nvSpPr>
        <p:spPr>
          <a:xfrm>
            <a:off x="5357772" y="5181717"/>
            <a:ext cx="6333688" cy="369332"/>
          </a:xfrm>
          <a:prstGeom prst="rect">
            <a:avLst/>
          </a:prstGeom>
          <a:noFill/>
        </p:spPr>
        <p:txBody>
          <a:bodyPr wrap="square" rtlCol="0">
            <a:spAutoFit/>
          </a:bodyPr>
          <a:lstStyle/>
          <a:p>
            <a:r>
              <a:rPr lang="en-US" dirty="0"/>
              <a:t>Prevent unauthorized access interactions with programs/services</a:t>
            </a:r>
          </a:p>
        </p:txBody>
      </p:sp>
      <p:cxnSp>
        <p:nvCxnSpPr>
          <p:cNvPr id="28" name="Straight Connector 27">
            <a:extLst>
              <a:ext uri="{FF2B5EF4-FFF2-40B4-BE49-F238E27FC236}">
                <a16:creationId xmlns:a16="http://schemas.microsoft.com/office/drawing/2014/main" id="{41F1849C-106B-4CB6-833B-0AA7F32FE084}"/>
              </a:ext>
            </a:extLst>
          </p:cNvPr>
          <p:cNvCxnSpPr>
            <a:cxnSpLocks/>
          </p:cNvCxnSpPr>
          <p:nvPr/>
        </p:nvCxnSpPr>
        <p:spPr>
          <a:xfrm>
            <a:off x="3331826" y="6171501"/>
            <a:ext cx="15170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B457386-4885-41C6-8D88-C4D6C7E59CA5}"/>
              </a:ext>
            </a:extLst>
          </p:cNvPr>
          <p:cNvSpPr txBox="1"/>
          <p:nvPr/>
        </p:nvSpPr>
        <p:spPr>
          <a:xfrm>
            <a:off x="4861420" y="6001955"/>
            <a:ext cx="6333688" cy="369332"/>
          </a:xfrm>
          <a:prstGeom prst="rect">
            <a:avLst/>
          </a:prstGeom>
          <a:noFill/>
        </p:spPr>
        <p:txBody>
          <a:bodyPr wrap="square" rtlCol="0">
            <a:spAutoFit/>
          </a:bodyPr>
          <a:lstStyle/>
          <a:p>
            <a:r>
              <a:rPr lang="en-US" dirty="0"/>
              <a:t>Controller hardening, designing resiliency/redundancy</a:t>
            </a:r>
          </a:p>
        </p:txBody>
      </p:sp>
    </p:spTree>
    <p:extLst>
      <p:ext uri="{BB962C8B-B14F-4D97-AF65-F5344CB8AC3E}">
        <p14:creationId xmlns:p14="http://schemas.microsoft.com/office/powerpoint/2010/main" val="426452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044D-F283-4152-9474-BE192B22AC8B}"/>
              </a:ext>
            </a:extLst>
          </p:cNvPr>
          <p:cNvSpPr>
            <a:spLocks noGrp="1"/>
          </p:cNvSpPr>
          <p:nvPr>
            <p:ph type="title"/>
          </p:nvPr>
        </p:nvSpPr>
        <p:spPr/>
        <p:txBody>
          <a:bodyPr/>
          <a:lstStyle/>
          <a:p>
            <a:r>
              <a:rPr lang="en-US"/>
              <a:t>POLICIES / PROCEDURES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D42169-D6C1-4130-9FB7-820CEF3EA16D}"/>
                  </a:ext>
                </a:extLst>
              </p:cNvPr>
              <p:cNvSpPr>
                <a:spLocks noGrp="1"/>
              </p:cNvSpPr>
              <p:nvPr>
                <p:ph idx="1"/>
              </p:nvPr>
            </p:nvSpPr>
            <p:spPr>
              <a:xfrm>
                <a:off x="5468629" y="2143550"/>
                <a:ext cx="6299200" cy="4908413"/>
              </a:xfrm>
            </p:spPr>
            <p:txBody>
              <a:bodyPr>
                <a:normAutofit lnSpcReduction="10000"/>
              </a:bodyPr>
              <a:lstStyle/>
              <a:p>
                <a:pPr marL="0" indent="0">
                  <a:buNone/>
                </a:pPr>
                <a:r>
                  <a:rPr lang="en-US" b="1" i="1" dirty="0"/>
                  <a:t>RISK ASSESMENTS / THREAT MODELING</a:t>
                </a:r>
              </a:p>
              <a:p>
                <a:r>
                  <a:rPr lang="en-US" dirty="0"/>
                  <a:t>Asset Identification, Vulnerability Identification, Risk Calculation</a:t>
                </a:r>
              </a:p>
              <a:p>
                <a14:m>
                  <m:oMath xmlns:m="http://schemas.openxmlformats.org/officeDocument/2006/math">
                    <m:r>
                      <a:rPr lang="en-US" b="0" i="1" smtClean="0">
                        <a:latin typeface="Cambria Math" panose="02040503050406030204" pitchFamily="18" charset="0"/>
                      </a:rPr>
                      <m:t>𝑟𝑖𝑠𝑘</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𝑠𝑒𝑣𝑒𝑟𝑖𝑡𝑦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𝑐𝑟𝑖𝑡𝑖𝑐𝑎𝑙𝑖𝑡𝑦</m:t>
                            </m:r>
                            <m:r>
                              <a:rPr lang="en-US" b="0" i="1" smtClean="0">
                                <a:latin typeface="Cambria Math" panose="02040503050406030204" pitchFamily="18" charset="0"/>
                              </a:rPr>
                              <m:t> ∗2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𝑙𝑖𝑘𝑒𝑙𝑖h𝑜𝑜𝑑</m:t>
                            </m:r>
                            <m:r>
                              <a:rPr lang="en-US" b="0" i="1" smtClean="0">
                                <a:latin typeface="Cambria Math" panose="02040503050406030204" pitchFamily="18" charset="0"/>
                              </a:rPr>
                              <m:t> ∗2</m:t>
                            </m:r>
                          </m:e>
                        </m:d>
                        <m:r>
                          <a:rPr lang="en-US" b="0" i="1" smtClean="0">
                            <a:latin typeface="Cambria Math" panose="02040503050406030204" pitchFamily="18" charset="0"/>
                          </a:rPr>
                          <m:t>+(</m:t>
                        </m:r>
                        <m:r>
                          <a:rPr lang="en-US" b="0" i="1" smtClean="0">
                            <a:latin typeface="Cambria Math" panose="02040503050406030204" pitchFamily="18" charset="0"/>
                          </a:rPr>
                          <m:t>𝑖𝑚𝑝𝑎𝑐𝑡</m:t>
                        </m:r>
                        <m:r>
                          <a:rPr lang="en-US" b="0" i="1" smtClean="0">
                            <a:latin typeface="Cambria Math" panose="02040503050406030204" pitchFamily="18" charset="0"/>
                          </a:rPr>
                          <m:t>∗2)</m:t>
                        </m:r>
                      </m:num>
                      <m:den>
                        <m:r>
                          <a:rPr lang="en-US" b="0" i="1" smtClean="0">
                            <a:latin typeface="Cambria Math" panose="02040503050406030204" pitchFamily="18" charset="0"/>
                          </a:rPr>
                          <m:t>4</m:t>
                        </m:r>
                      </m:den>
                    </m:f>
                  </m:oMath>
                </a14:m>
                <a:endParaRPr lang="en-US" dirty="0"/>
              </a:p>
              <a:p>
                <a:pPr marL="0" indent="0">
                  <a:buNone/>
                </a:pPr>
                <a:endParaRPr lang="en-US" dirty="0"/>
              </a:p>
              <a:p>
                <a:pPr marL="0" indent="0">
                  <a:buNone/>
                </a:pPr>
                <a:r>
                  <a:rPr lang="en-US" b="1" i="1" dirty="0"/>
                  <a:t>CHANGE MANAGEMENT POLICIES</a:t>
                </a:r>
              </a:p>
              <a:p>
                <a:r>
                  <a:rPr lang="en-US" dirty="0"/>
                  <a:t>Document should include reason for change, backout-plan, and executive approval</a:t>
                </a:r>
              </a:p>
              <a:p>
                <a:endParaRPr lang="en-US" dirty="0"/>
              </a:p>
              <a:p>
                <a:pPr marL="0" indent="0">
                  <a:buNone/>
                </a:pPr>
                <a:r>
                  <a:rPr lang="en-US" b="1" i="1" dirty="0"/>
                  <a:t>INCIDENT RESPONSE PLANS</a:t>
                </a:r>
              </a:p>
              <a:p>
                <a:r>
                  <a:rPr lang="en-US" dirty="0"/>
                  <a:t>Incidents include locked-out accounts, unexpected system shutdown, unexpected configuration changes</a:t>
                </a:r>
              </a:p>
              <a:p>
                <a:r>
                  <a:rPr lang="en-US" dirty="0"/>
                  <a:t>Detail emergency procedures, response actions, continuation of business </a:t>
                </a:r>
              </a:p>
              <a:p>
                <a:endParaRPr lang="en-US" dirty="0"/>
              </a:p>
            </p:txBody>
          </p:sp>
        </mc:Choice>
        <mc:Fallback xmlns="">
          <p:sp>
            <p:nvSpPr>
              <p:cNvPr id="3" name="Content Placeholder 2">
                <a:extLst>
                  <a:ext uri="{FF2B5EF4-FFF2-40B4-BE49-F238E27FC236}">
                    <a16:creationId xmlns:a16="http://schemas.microsoft.com/office/drawing/2014/main" id="{FCD42169-D6C1-4130-9FB7-820CEF3EA16D}"/>
                  </a:ext>
                </a:extLst>
              </p:cNvPr>
              <p:cNvSpPr>
                <a:spLocks noGrp="1" noRot="1" noChangeAspect="1" noMove="1" noResize="1" noEditPoints="1" noAdjustHandles="1" noChangeArrowheads="1" noChangeShapeType="1" noTextEdit="1"/>
              </p:cNvSpPr>
              <p:nvPr>
                <p:ph idx="1"/>
              </p:nvPr>
            </p:nvSpPr>
            <p:spPr>
              <a:xfrm>
                <a:off x="5468629" y="2143550"/>
                <a:ext cx="6299200" cy="4908413"/>
              </a:xfrm>
              <a:blipFill>
                <a:blip r:embed="rId3"/>
                <a:stretch>
                  <a:fillRect l="-774" t="-2609" r="-14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61149E5-6712-4AE0-BBD2-465944BFB076}"/>
              </a:ext>
            </a:extLst>
          </p:cNvPr>
          <p:cNvSpPr txBox="1"/>
          <p:nvPr/>
        </p:nvSpPr>
        <p:spPr>
          <a:xfrm>
            <a:off x="424171" y="3045722"/>
            <a:ext cx="1560353" cy="54864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400" dirty="0"/>
              <a:t>Post Incident</a:t>
            </a:r>
          </a:p>
          <a:p>
            <a:pPr algn="ctr"/>
            <a:r>
              <a:rPr lang="en-US" sz="1400" dirty="0"/>
              <a:t>Analysis/Forensics</a:t>
            </a:r>
          </a:p>
        </p:txBody>
      </p:sp>
      <p:sp>
        <p:nvSpPr>
          <p:cNvPr id="8" name="TextBox 7">
            <a:extLst>
              <a:ext uri="{FF2B5EF4-FFF2-40B4-BE49-F238E27FC236}">
                <a16:creationId xmlns:a16="http://schemas.microsoft.com/office/drawing/2014/main" id="{E89A2A0A-14A0-411E-804E-6B9D15828DB8}"/>
              </a:ext>
            </a:extLst>
          </p:cNvPr>
          <p:cNvSpPr txBox="1"/>
          <p:nvPr/>
        </p:nvSpPr>
        <p:spPr>
          <a:xfrm>
            <a:off x="2141545" y="3045722"/>
            <a:ext cx="1560353" cy="548640"/>
          </a:xfrm>
          <a:prstGeom prst="rect">
            <a:avLst/>
          </a:prstGeom>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Planning</a:t>
            </a:r>
          </a:p>
        </p:txBody>
      </p:sp>
      <p:sp>
        <p:nvSpPr>
          <p:cNvPr id="10" name="TextBox 9">
            <a:extLst>
              <a:ext uri="{FF2B5EF4-FFF2-40B4-BE49-F238E27FC236}">
                <a16:creationId xmlns:a16="http://schemas.microsoft.com/office/drawing/2014/main" id="{436ED481-C58C-44AD-BB1C-FF99EC2F1816}"/>
              </a:ext>
            </a:extLst>
          </p:cNvPr>
          <p:cNvSpPr txBox="1"/>
          <p:nvPr/>
        </p:nvSpPr>
        <p:spPr>
          <a:xfrm>
            <a:off x="3857422" y="3058432"/>
            <a:ext cx="1560353"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Incident Prevention</a:t>
            </a:r>
          </a:p>
        </p:txBody>
      </p:sp>
      <p:cxnSp>
        <p:nvCxnSpPr>
          <p:cNvPr id="11" name="Straight Arrow Connector 10">
            <a:extLst>
              <a:ext uri="{FF2B5EF4-FFF2-40B4-BE49-F238E27FC236}">
                <a16:creationId xmlns:a16="http://schemas.microsoft.com/office/drawing/2014/main" id="{3AD275E1-7537-4B27-A868-B67699EC8407}"/>
              </a:ext>
            </a:extLst>
          </p:cNvPr>
          <p:cNvCxnSpPr>
            <a:stCxn id="6" idx="3"/>
            <a:endCxn id="8" idx="1"/>
          </p:cNvCxnSpPr>
          <p:nvPr/>
        </p:nvCxnSpPr>
        <p:spPr>
          <a:xfrm>
            <a:off x="1984524" y="3320042"/>
            <a:ext cx="15702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250E2D9E-9189-444B-9F82-FB66A49A621B}"/>
              </a:ext>
            </a:extLst>
          </p:cNvPr>
          <p:cNvCxnSpPr>
            <a:stCxn id="8" idx="3"/>
            <a:endCxn id="10" idx="1"/>
          </p:cNvCxnSpPr>
          <p:nvPr/>
        </p:nvCxnSpPr>
        <p:spPr>
          <a:xfrm>
            <a:off x="3701898" y="3320042"/>
            <a:ext cx="15552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0B1CAE7E-47B8-46A2-822E-D37C3E27FAAC}"/>
              </a:ext>
            </a:extLst>
          </p:cNvPr>
          <p:cNvSpPr txBox="1"/>
          <p:nvPr/>
        </p:nvSpPr>
        <p:spPr>
          <a:xfrm>
            <a:off x="4404220" y="4989515"/>
            <a:ext cx="1013555" cy="457200"/>
          </a:xfrm>
          <a:prstGeom prst="rect">
            <a:avLst/>
          </a:prstGeom>
          <a:solidFill>
            <a:srgbClr val="E24242"/>
          </a:solidFill>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Detection</a:t>
            </a:r>
          </a:p>
        </p:txBody>
      </p:sp>
      <p:sp>
        <p:nvSpPr>
          <p:cNvPr id="15" name="TextBox 14">
            <a:extLst>
              <a:ext uri="{FF2B5EF4-FFF2-40B4-BE49-F238E27FC236}">
                <a16:creationId xmlns:a16="http://schemas.microsoft.com/office/drawing/2014/main" id="{AB028F29-82C3-441A-A037-504275A2FFFA}"/>
              </a:ext>
            </a:extLst>
          </p:cNvPr>
          <p:cNvSpPr txBox="1"/>
          <p:nvPr/>
        </p:nvSpPr>
        <p:spPr>
          <a:xfrm>
            <a:off x="3046174" y="4989515"/>
            <a:ext cx="1139505" cy="457200"/>
          </a:xfrm>
          <a:prstGeom prst="rect">
            <a:avLst/>
          </a:prstGeom>
          <a:solidFill>
            <a:srgbClr val="E24242"/>
          </a:solidFill>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Containment</a:t>
            </a:r>
          </a:p>
        </p:txBody>
      </p:sp>
      <p:sp>
        <p:nvSpPr>
          <p:cNvPr id="16" name="TextBox 15">
            <a:extLst>
              <a:ext uri="{FF2B5EF4-FFF2-40B4-BE49-F238E27FC236}">
                <a16:creationId xmlns:a16="http://schemas.microsoft.com/office/drawing/2014/main" id="{D265EF21-68FE-45C9-B470-2D253BE388A1}"/>
              </a:ext>
            </a:extLst>
          </p:cNvPr>
          <p:cNvSpPr txBox="1"/>
          <p:nvPr/>
        </p:nvSpPr>
        <p:spPr>
          <a:xfrm>
            <a:off x="1782216" y="4989515"/>
            <a:ext cx="1139505" cy="457200"/>
          </a:xfrm>
          <a:prstGeom prst="rect">
            <a:avLst/>
          </a:prstGeom>
          <a:solidFill>
            <a:srgbClr val="E24242"/>
          </a:solidFill>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Remediation</a:t>
            </a:r>
          </a:p>
        </p:txBody>
      </p:sp>
      <p:sp>
        <p:nvSpPr>
          <p:cNvPr id="17" name="TextBox 16">
            <a:extLst>
              <a:ext uri="{FF2B5EF4-FFF2-40B4-BE49-F238E27FC236}">
                <a16:creationId xmlns:a16="http://schemas.microsoft.com/office/drawing/2014/main" id="{067DF238-340C-4011-9BA2-61A22EE51C4D}"/>
              </a:ext>
            </a:extLst>
          </p:cNvPr>
          <p:cNvSpPr txBox="1"/>
          <p:nvPr/>
        </p:nvSpPr>
        <p:spPr>
          <a:xfrm>
            <a:off x="424171" y="4989515"/>
            <a:ext cx="1139505" cy="457200"/>
          </a:xfrm>
          <a:prstGeom prst="rect">
            <a:avLst/>
          </a:prstGeom>
          <a:solidFill>
            <a:srgbClr val="E24242"/>
          </a:solidFill>
        </p:spPr>
        <p:style>
          <a:lnRef idx="3">
            <a:schemeClr val="lt1"/>
          </a:lnRef>
          <a:fillRef idx="1">
            <a:schemeClr val="accent6"/>
          </a:fillRef>
          <a:effectRef idx="1">
            <a:schemeClr val="accent6"/>
          </a:effectRef>
          <a:fontRef idx="minor">
            <a:schemeClr val="lt1"/>
          </a:fontRef>
        </p:style>
        <p:txBody>
          <a:bodyPr wrap="square" rtlCol="0" anchor="ctr">
            <a:spAutoFit/>
          </a:bodyPr>
          <a:lstStyle/>
          <a:p>
            <a:pPr algn="ctr"/>
            <a:r>
              <a:rPr lang="en-US" sz="1400" dirty="0"/>
              <a:t>Recovery</a:t>
            </a:r>
          </a:p>
        </p:txBody>
      </p:sp>
      <p:cxnSp>
        <p:nvCxnSpPr>
          <p:cNvPr id="19" name="Straight Arrow Connector 18">
            <a:extLst>
              <a:ext uri="{FF2B5EF4-FFF2-40B4-BE49-F238E27FC236}">
                <a16:creationId xmlns:a16="http://schemas.microsoft.com/office/drawing/2014/main" id="{ECEB7216-7FC9-4A91-A0F8-594A955A6CAE}"/>
              </a:ext>
            </a:extLst>
          </p:cNvPr>
          <p:cNvCxnSpPr/>
          <p:nvPr/>
        </p:nvCxnSpPr>
        <p:spPr>
          <a:xfrm>
            <a:off x="5184396" y="3581652"/>
            <a:ext cx="0" cy="14078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5E52DE29-ED26-4F41-BD80-6D21E806496F}"/>
              </a:ext>
            </a:extLst>
          </p:cNvPr>
          <p:cNvCxnSpPr>
            <a:stCxn id="14" idx="1"/>
            <a:endCxn id="15" idx="3"/>
          </p:cNvCxnSpPr>
          <p:nvPr/>
        </p:nvCxnSpPr>
        <p:spPr>
          <a:xfrm flipH="1">
            <a:off x="4185679" y="5218115"/>
            <a:ext cx="218541" cy="0"/>
          </a:xfrm>
          <a:prstGeom prst="straightConnector1">
            <a:avLst/>
          </a:prstGeom>
          <a:ln>
            <a:solidFill>
              <a:srgbClr val="E2424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9F3335-270F-4430-9C7D-DE6ECDC6DF34}"/>
              </a:ext>
            </a:extLst>
          </p:cNvPr>
          <p:cNvCxnSpPr>
            <a:stCxn id="15" idx="1"/>
            <a:endCxn id="16" idx="3"/>
          </p:cNvCxnSpPr>
          <p:nvPr/>
        </p:nvCxnSpPr>
        <p:spPr>
          <a:xfrm flipH="1">
            <a:off x="2921721" y="5218115"/>
            <a:ext cx="124453" cy="0"/>
          </a:xfrm>
          <a:prstGeom prst="straightConnector1">
            <a:avLst/>
          </a:prstGeom>
          <a:ln>
            <a:solidFill>
              <a:srgbClr val="E242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9390B8-4FCB-46AE-B1B3-DA623867DB9A}"/>
              </a:ext>
            </a:extLst>
          </p:cNvPr>
          <p:cNvCxnSpPr>
            <a:stCxn id="16" idx="1"/>
            <a:endCxn id="17" idx="3"/>
          </p:cNvCxnSpPr>
          <p:nvPr/>
        </p:nvCxnSpPr>
        <p:spPr>
          <a:xfrm flipH="1">
            <a:off x="1563676" y="5218115"/>
            <a:ext cx="218540" cy="0"/>
          </a:xfrm>
          <a:prstGeom prst="straightConnector1">
            <a:avLst/>
          </a:prstGeom>
          <a:ln>
            <a:solidFill>
              <a:srgbClr val="E2424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F33291-322B-4FBA-8C5B-11B6E9D3C430}"/>
              </a:ext>
            </a:extLst>
          </p:cNvPr>
          <p:cNvCxnSpPr>
            <a:stCxn id="17" idx="0"/>
          </p:cNvCxnSpPr>
          <p:nvPr/>
        </p:nvCxnSpPr>
        <p:spPr>
          <a:xfrm flipH="1" flipV="1">
            <a:off x="993923" y="3581652"/>
            <a:ext cx="1" cy="14078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2874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56F2-4619-4578-A5D4-90E3428C2921}"/>
              </a:ext>
            </a:extLst>
          </p:cNvPr>
          <p:cNvSpPr>
            <a:spLocks noGrp="1"/>
          </p:cNvSpPr>
          <p:nvPr>
            <p:ph type="title"/>
          </p:nvPr>
        </p:nvSpPr>
        <p:spPr/>
        <p:txBody>
          <a:bodyPr/>
          <a:lstStyle/>
          <a:p>
            <a:r>
              <a:rPr lang="en-US" dirty="0"/>
              <a:t>RISK Evaluation</a:t>
            </a:r>
          </a:p>
        </p:txBody>
      </p:sp>
      <p:pic>
        <p:nvPicPr>
          <p:cNvPr id="3" name="Picture 2">
            <a:extLst>
              <a:ext uri="{FF2B5EF4-FFF2-40B4-BE49-F238E27FC236}">
                <a16:creationId xmlns:a16="http://schemas.microsoft.com/office/drawing/2014/main" id="{2144DAC9-54EE-496A-8ED1-91E14F24AB79}"/>
              </a:ext>
            </a:extLst>
          </p:cNvPr>
          <p:cNvPicPr>
            <a:picLocks noChangeAspect="1"/>
          </p:cNvPicPr>
          <p:nvPr/>
        </p:nvPicPr>
        <p:blipFill>
          <a:blip r:embed="rId2"/>
          <a:stretch>
            <a:fillRect/>
          </a:stretch>
        </p:blipFill>
        <p:spPr>
          <a:xfrm>
            <a:off x="369587" y="2050760"/>
            <a:ext cx="11452826" cy="1681472"/>
          </a:xfrm>
          <a:prstGeom prst="rect">
            <a:avLst/>
          </a:prstGeom>
        </p:spPr>
      </p:pic>
      <p:pic>
        <p:nvPicPr>
          <p:cNvPr id="4" name="Picture 3">
            <a:extLst>
              <a:ext uri="{FF2B5EF4-FFF2-40B4-BE49-F238E27FC236}">
                <a16:creationId xmlns:a16="http://schemas.microsoft.com/office/drawing/2014/main" id="{9AD1B220-C9DD-47E2-9763-400BDF244643}"/>
              </a:ext>
            </a:extLst>
          </p:cNvPr>
          <p:cNvPicPr>
            <a:picLocks noChangeAspect="1"/>
          </p:cNvPicPr>
          <p:nvPr/>
        </p:nvPicPr>
        <p:blipFill>
          <a:blip r:embed="rId3"/>
          <a:stretch>
            <a:fillRect/>
          </a:stretch>
        </p:blipFill>
        <p:spPr>
          <a:xfrm>
            <a:off x="369587" y="3816627"/>
            <a:ext cx="11452826" cy="2562584"/>
          </a:xfrm>
          <a:prstGeom prst="rect">
            <a:avLst/>
          </a:prstGeom>
        </p:spPr>
      </p:pic>
    </p:spTree>
    <p:extLst>
      <p:ext uri="{BB962C8B-B14F-4D97-AF65-F5344CB8AC3E}">
        <p14:creationId xmlns:p14="http://schemas.microsoft.com/office/powerpoint/2010/main" val="196666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solidFill>
                  <a:srgbClr val="FFFFFF"/>
                </a:solidFill>
              </a:rPr>
              <a:t>PHYSICAL Security</a:t>
            </a:r>
          </a:p>
        </p:txBody>
      </p:sp>
      <p:pic>
        <p:nvPicPr>
          <p:cNvPr id="4" name="Picture 3" descr="A picture containing indoor, table, kitchen, sitting&#10;&#10;Description automatically generated">
            <a:extLst>
              <a:ext uri="{FF2B5EF4-FFF2-40B4-BE49-F238E27FC236}">
                <a16:creationId xmlns:a16="http://schemas.microsoft.com/office/drawing/2014/main" id="{7608B715-7FD9-4BCF-9204-788A93676FEE}"/>
              </a:ext>
            </a:extLst>
          </p:cNvPr>
          <p:cNvPicPr>
            <a:picLocks noChangeAspect="1"/>
          </p:cNvPicPr>
          <p:nvPr/>
        </p:nvPicPr>
        <p:blipFill rotWithShape="1">
          <a:blip r:embed="rId3"/>
          <a:srcRect r="3" b="8278"/>
          <a:stretch/>
        </p:blipFill>
        <p:spPr>
          <a:xfrm>
            <a:off x="448732" y="1871133"/>
            <a:ext cx="3683001" cy="4504267"/>
          </a:xfrm>
          <a:prstGeom prst="rect">
            <a:avLst/>
          </a:prstGeom>
        </p:spPr>
      </p:pic>
      <p:sp>
        <p:nvSpPr>
          <p:cNvPr id="3" name="Content Placeholder 2"/>
          <p:cNvSpPr>
            <a:spLocks noGrp="1"/>
          </p:cNvSpPr>
          <p:nvPr>
            <p:ph idx="1"/>
          </p:nvPr>
        </p:nvSpPr>
        <p:spPr>
          <a:xfrm>
            <a:off x="4475858" y="1871134"/>
            <a:ext cx="7140407" cy="4813629"/>
          </a:xfrm>
        </p:spPr>
        <p:txBody>
          <a:bodyPr>
            <a:normAutofit/>
          </a:bodyPr>
          <a:lstStyle/>
          <a:p>
            <a:pPr marL="0" indent="0">
              <a:lnSpc>
                <a:spcPct val="90000"/>
              </a:lnSpc>
              <a:buNone/>
            </a:pPr>
            <a:r>
              <a:rPr lang="en-US" b="1" i="1" dirty="0"/>
              <a:t>LOCK AND KEY</a:t>
            </a:r>
          </a:p>
          <a:p>
            <a:pPr>
              <a:lnSpc>
                <a:spcPct val="90000"/>
              </a:lnSpc>
            </a:pPr>
            <a:r>
              <a:rPr lang="en-US" dirty="0"/>
              <a:t>Control cabinets should have lock, key stored in safe location</a:t>
            </a:r>
          </a:p>
          <a:p>
            <a:pPr>
              <a:lnSpc>
                <a:spcPct val="90000"/>
              </a:lnSpc>
            </a:pPr>
            <a:r>
              <a:rPr lang="en-US" dirty="0"/>
              <a:t>Interlock for process STOP when cabinet door is open</a:t>
            </a:r>
          </a:p>
          <a:p>
            <a:pPr marL="0" indent="0">
              <a:lnSpc>
                <a:spcPct val="90000"/>
              </a:lnSpc>
              <a:buNone/>
            </a:pPr>
            <a:endParaRPr lang="en-US" dirty="0"/>
          </a:p>
          <a:p>
            <a:pPr marL="0" indent="0">
              <a:lnSpc>
                <a:spcPct val="90000"/>
              </a:lnSpc>
              <a:buNone/>
            </a:pPr>
            <a:r>
              <a:rPr lang="en-US" b="1" i="1" dirty="0"/>
              <a:t>AUTHORIZED PERSONNEL</a:t>
            </a:r>
          </a:p>
          <a:p>
            <a:pPr>
              <a:lnSpc>
                <a:spcPct val="90000"/>
              </a:lnSpc>
            </a:pPr>
            <a:r>
              <a:rPr lang="en-US" dirty="0"/>
              <a:t>Only allow qualified/authorized employees to work on control systems</a:t>
            </a:r>
          </a:p>
          <a:p>
            <a:pPr>
              <a:lnSpc>
                <a:spcPct val="90000"/>
              </a:lnSpc>
            </a:pPr>
            <a:r>
              <a:rPr lang="en-US" dirty="0"/>
              <a:t>Outside contractors should always be accompanied by company employee </a:t>
            </a:r>
          </a:p>
          <a:p>
            <a:pPr>
              <a:lnSpc>
                <a:spcPct val="90000"/>
              </a:lnSpc>
            </a:pPr>
            <a:endParaRPr lang="en-US" dirty="0"/>
          </a:p>
          <a:p>
            <a:pPr marL="0" indent="0">
              <a:lnSpc>
                <a:spcPct val="90000"/>
              </a:lnSpc>
              <a:buNone/>
            </a:pPr>
            <a:r>
              <a:rPr lang="en-US" b="1" i="1" dirty="0"/>
              <a:t>EQUIPMENT PLACEMENT</a:t>
            </a:r>
          </a:p>
          <a:p>
            <a:pPr>
              <a:lnSpc>
                <a:spcPct val="90000"/>
              </a:lnSpc>
            </a:pPr>
            <a:r>
              <a:rPr lang="en-US" dirty="0"/>
              <a:t>Placing equipment on ICS or enterprise network</a:t>
            </a:r>
          </a:p>
          <a:p>
            <a:pPr marL="0" indent="0">
              <a:lnSpc>
                <a:spcPct val="90000"/>
              </a:lnSpc>
              <a:buNone/>
            </a:pPr>
            <a:endParaRPr lang="en-US" dirty="0"/>
          </a:p>
          <a:p>
            <a:pPr marL="0" indent="0">
              <a:lnSpc>
                <a:spcPct val="90000"/>
              </a:lnSpc>
              <a:buNone/>
            </a:pPr>
            <a:endParaRPr lang="en-US" b="1" i="1" dirty="0"/>
          </a:p>
        </p:txBody>
      </p:sp>
    </p:spTree>
    <p:extLst>
      <p:ext uri="{BB962C8B-B14F-4D97-AF65-F5344CB8AC3E}">
        <p14:creationId xmlns:p14="http://schemas.microsoft.com/office/powerpoint/2010/main" val="31720747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txDef>
      <a:spPr>
        <a:solidFill>
          <a:srgbClr val="E24242"/>
        </a:solidFill>
      </a:spPr>
      <a:bodyPr wrap="square" rtlCol="0" anchor="ctr">
        <a:spAutoFit/>
      </a:bodyPr>
      <a:lstStyle>
        <a:defPPr algn="ctr">
          <a:defRPr sz="1400" dirty="0" smtClean="0"/>
        </a:defPPr>
      </a:lstStyle>
      <a:style>
        <a:lnRef idx="3">
          <a:schemeClr val="lt1"/>
        </a:lnRef>
        <a:fillRef idx="1">
          <a:schemeClr val="accent6"/>
        </a:fillRef>
        <a:effectRef idx="1">
          <a:schemeClr val="accent6"/>
        </a:effectRef>
        <a:fontRef idx="minor">
          <a:schemeClr val="lt1"/>
        </a:fontRef>
      </a:style>
    </a:txDef>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FF5C8BF1-B0E4-49A1-808F-40F2AD30E743}">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1820</Words>
  <Application>Microsoft Office PowerPoint</Application>
  <PresentationFormat>Widescreen</PresentationFormat>
  <Paragraphs>292</Paragraphs>
  <Slides>25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Gill Sans MT</vt:lpstr>
      <vt:lpstr>Wingdings 2</vt:lpstr>
      <vt:lpstr>Dividend</vt:lpstr>
      <vt:lpstr>INDUSTRIAL SECURITY</vt:lpstr>
      <vt:lpstr>Importance of ics security</vt:lpstr>
      <vt:lpstr>Two different mindsets</vt:lpstr>
      <vt:lpstr>Real World/physical impact</vt:lpstr>
      <vt:lpstr>ICS control methods</vt:lpstr>
      <vt:lpstr>Defending ICS Systems</vt:lpstr>
      <vt:lpstr>POLICIES / PROCEDURES</vt:lpstr>
      <vt:lpstr>RISK Evaluation</vt:lpstr>
      <vt:lpstr>PHYSICAL Security</vt:lpstr>
      <vt:lpstr>NETWORK Security: ISA – 99 FRamework</vt:lpstr>
      <vt:lpstr>Network Security</vt:lpstr>
      <vt:lpstr>Computer security</vt:lpstr>
      <vt:lpstr>APPLICATION SECURITY</vt:lpstr>
      <vt:lpstr>DEVICE SECURITY / HARdening</vt:lpstr>
      <vt:lpstr>INDUSTRY PROTOCOLS</vt:lpstr>
      <vt:lpstr>Modbus protocol</vt:lpstr>
      <vt:lpstr>Modbus protocol</vt:lpstr>
      <vt:lpstr>HACKING MODBUS</vt:lpstr>
      <vt:lpstr>HACKING MODBUS: STEPS</vt:lpstr>
      <vt:lpstr>HACKING MODBUS: STEPS</vt:lpstr>
      <vt:lpstr>Hacking modbus: Steps</vt:lpstr>
      <vt:lpstr>HACKING MODBUS: STEPS</vt:lpstr>
      <vt:lpstr>HACKING MODBUS: STEPS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2020-04-27T15:35:31Z</dcterms:created>
  <dcterms:modified xsi:type="dcterms:W3CDTF">2022-08-21T22:32:30Z</dcterms:modified>
</cp:coreProperties>
</file>